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9" r:id="rId1"/>
  </p:sldMasterIdLst>
  <p:notesMasterIdLst>
    <p:notesMasterId r:id="rId3"/>
  </p:notesMasterIdLst>
  <p:sldIdLst>
    <p:sldId id="258" r:id="rId2"/>
  </p:sldIdLst>
  <p:sldSz cx="34747200" cy="16459200"/>
  <p:notesSz cx="6858000" cy="9144000"/>
  <p:defaultTextStyle>
    <a:defPPr>
      <a:defRPr lang="en-US"/>
    </a:defPPr>
    <a:lvl1pPr marL="0" algn="l" defTabSz="2216278" rtl="0" eaLnBrk="1" latinLnBrk="0" hangingPunct="1">
      <a:defRPr sz="4400" kern="1200">
        <a:solidFill>
          <a:schemeClr val="tx1"/>
        </a:solidFill>
        <a:latin typeface="+mn-lt"/>
        <a:ea typeface="+mn-ea"/>
        <a:cs typeface="+mn-cs"/>
      </a:defRPr>
    </a:lvl1pPr>
    <a:lvl2pPr marL="1108139" algn="l" defTabSz="2216278" rtl="0" eaLnBrk="1" latinLnBrk="0" hangingPunct="1">
      <a:defRPr sz="4400" kern="1200">
        <a:solidFill>
          <a:schemeClr val="tx1"/>
        </a:solidFill>
        <a:latin typeface="+mn-lt"/>
        <a:ea typeface="+mn-ea"/>
        <a:cs typeface="+mn-cs"/>
      </a:defRPr>
    </a:lvl2pPr>
    <a:lvl3pPr marL="2216278" algn="l" defTabSz="2216278" rtl="0" eaLnBrk="1" latinLnBrk="0" hangingPunct="1">
      <a:defRPr sz="4400" kern="1200">
        <a:solidFill>
          <a:schemeClr val="tx1"/>
        </a:solidFill>
        <a:latin typeface="+mn-lt"/>
        <a:ea typeface="+mn-ea"/>
        <a:cs typeface="+mn-cs"/>
      </a:defRPr>
    </a:lvl3pPr>
    <a:lvl4pPr marL="3324416" algn="l" defTabSz="2216278" rtl="0" eaLnBrk="1" latinLnBrk="0" hangingPunct="1">
      <a:defRPr sz="4400" kern="1200">
        <a:solidFill>
          <a:schemeClr val="tx1"/>
        </a:solidFill>
        <a:latin typeface="+mn-lt"/>
        <a:ea typeface="+mn-ea"/>
        <a:cs typeface="+mn-cs"/>
      </a:defRPr>
    </a:lvl4pPr>
    <a:lvl5pPr marL="4432555" algn="l" defTabSz="2216278" rtl="0" eaLnBrk="1" latinLnBrk="0" hangingPunct="1">
      <a:defRPr sz="4400" kern="1200">
        <a:solidFill>
          <a:schemeClr val="tx1"/>
        </a:solidFill>
        <a:latin typeface="+mn-lt"/>
        <a:ea typeface="+mn-ea"/>
        <a:cs typeface="+mn-cs"/>
      </a:defRPr>
    </a:lvl5pPr>
    <a:lvl6pPr marL="5540693" algn="l" defTabSz="2216278" rtl="0" eaLnBrk="1" latinLnBrk="0" hangingPunct="1">
      <a:defRPr sz="4400" kern="1200">
        <a:solidFill>
          <a:schemeClr val="tx1"/>
        </a:solidFill>
        <a:latin typeface="+mn-lt"/>
        <a:ea typeface="+mn-ea"/>
        <a:cs typeface="+mn-cs"/>
      </a:defRPr>
    </a:lvl6pPr>
    <a:lvl7pPr marL="6648832" algn="l" defTabSz="2216278" rtl="0" eaLnBrk="1" latinLnBrk="0" hangingPunct="1">
      <a:defRPr sz="4400" kern="1200">
        <a:solidFill>
          <a:schemeClr val="tx1"/>
        </a:solidFill>
        <a:latin typeface="+mn-lt"/>
        <a:ea typeface="+mn-ea"/>
        <a:cs typeface="+mn-cs"/>
      </a:defRPr>
    </a:lvl7pPr>
    <a:lvl8pPr marL="7756971" algn="l" defTabSz="2216278" rtl="0" eaLnBrk="1" latinLnBrk="0" hangingPunct="1">
      <a:defRPr sz="4400" kern="1200">
        <a:solidFill>
          <a:schemeClr val="tx1"/>
        </a:solidFill>
        <a:latin typeface="+mn-lt"/>
        <a:ea typeface="+mn-ea"/>
        <a:cs typeface="+mn-cs"/>
      </a:defRPr>
    </a:lvl8pPr>
    <a:lvl9pPr marL="8865109" algn="l" defTabSz="2216278" rtl="0" eaLnBrk="1" latinLnBrk="0" hangingPunct="1">
      <a:defRPr sz="44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17358245-CF47-4DF4-A007-E64D9AC1C0ED}">
          <p14:sldIdLst>
            <p14:sldId id="258"/>
          </p14:sldIdLst>
        </p14:section>
      </p14:sectionLst>
    </p:ext>
    <p:ext uri="{EFAFB233-063F-42B5-8137-9DF3F51BA10A}">
      <p15:sldGuideLst xmlns:p15="http://schemas.microsoft.com/office/powerpoint/2012/main">
        <p15:guide id="1" orient="horz" pos="5760" userDrawn="1">
          <p15:clr>
            <a:srgbClr val="A4A3A4"/>
          </p15:clr>
        </p15:guide>
        <p15:guide id="2" pos="13862" userDrawn="1">
          <p15:clr>
            <a:srgbClr val="A4A3A4"/>
          </p15:clr>
        </p15:guide>
        <p15:guide id="3" orient="horz" pos="5184" userDrawn="1">
          <p15:clr>
            <a:srgbClr val="A4A3A4"/>
          </p15:clr>
        </p15:guide>
        <p15:guide id="4" pos="109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BCA"/>
    <a:srgbClr val="E0E9ED"/>
    <a:srgbClr val="FFCCCC"/>
    <a:srgbClr val="CCFFFF"/>
    <a:srgbClr val="728EDE"/>
    <a:srgbClr val="94C8ED"/>
    <a:srgbClr val="0E3755"/>
    <a:srgbClr val="A5B7D3"/>
    <a:srgbClr val="CC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170" autoAdjust="0"/>
    <p:restoredTop sz="93891" autoAdjust="0"/>
  </p:normalViewPr>
  <p:slideViewPr>
    <p:cSldViewPr snapToGrid="0">
      <p:cViewPr>
        <p:scale>
          <a:sx n="34" d="100"/>
          <a:sy n="34" d="100"/>
        </p:scale>
        <p:origin x="-440" y="920"/>
      </p:cViewPr>
      <p:guideLst>
        <p:guide orient="horz" pos="5760"/>
        <p:guide pos="13862"/>
        <p:guide orient="horz" pos="5184"/>
        <p:guide pos="10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C49061-62AE-45ED-8989-05D76DFC12EF}" type="datetimeFigureOut">
              <a:rPr lang="en-US" smtClean="0"/>
              <a:t>10/17/18</a:t>
            </a:fld>
            <a:endParaRPr lang="en-US"/>
          </a:p>
        </p:txBody>
      </p:sp>
      <p:sp>
        <p:nvSpPr>
          <p:cNvPr id="4" name="Slide Image Placeholder 3"/>
          <p:cNvSpPr>
            <a:spLocks noGrp="1" noRot="1" noChangeAspect="1"/>
          </p:cNvSpPr>
          <p:nvPr>
            <p:ph type="sldImg" idx="2"/>
          </p:nvPr>
        </p:nvSpPr>
        <p:spPr>
          <a:xfrm>
            <a:off x="171450" y="1143000"/>
            <a:ext cx="65151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DA246E-103E-475B-9E6B-DC285E0DC031}" type="slidenum">
              <a:rPr lang="en-US" smtClean="0"/>
              <a:t>‹#›</a:t>
            </a:fld>
            <a:endParaRPr lang="en-US"/>
          </a:p>
        </p:txBody>
      </p:sp>
    </p:spTree>
    <p:extLst>
      <p:ext uri="{BB962C8B-B14F-4D97-AF65-F5344CB8AC3E}">
        <p14:creationId xmlns:p14="http://schemas.microsoft.com/office/powerpoint/2010/main" val="1538016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DA246E-103E-475B-9E6B-DC285E0DC031}" type="slidenum">
              <a:rPr lang="en-US" smtClean="0"/>
              <a:t>1</a:t>
            </a:fld>
            <a:endParaRPr lang="en-US"/>
          </a:p>
        </p:txBody>
      </p:sp>
    </p:spTree>
    <p:extLst>
      <p:ext uri="{BB962C8B-B14F-4D97-AF65-F5344CB8AC3E}">
        <p14:creationId xmlns:p14="http://schemas.microsoft.com/office/powerpoint/2010/main" val="3601808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2693671"/>
            <a:ext cx="26060400" cy="5730240"/>
          </a:xfrm>
        </p:spPr>
        <p:txBody>
          <a:bodyPr anchor="b"/>
          <a:lstStyle>
            <a:lvl1pPr algn="ctr">
              <a:defRPr sz="14400"/>
            </a:lvl1pPr>
          </a:lstStyle>
          <a:p>
            <a:r>
              <a:rPr lang="en-US" smtClean="0"/>
              <a:t>Click to edit Master title style</a:t>
            </a:r>
            <a:endParaRPr lang="en-US"/>
          </a:p>
        </p:txBody>
      </p:sp>
      <p:sp>
        <p:nvSpPr>
          <p:cNvPr id="3" name="Subtitle 2"/>
          <p:cNvSpPr>
            <a:spLocks noGrp="1"/>
          </p:cNvSpPr>
          <p:nvPr>
            <p:ph type="subTitle" idx="1"/>
          </p:nvPr>
        </p:nvSpPr>
        <p:spPr>
          <a:xfrm>
            <a:off x="4343400" y="8644891"/>
            <a:ext cx="26060400" cy="3973829"/>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865965" y="876300"/>
            <a:ext cx="7492365" cy="1394841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88870" y="876300"/>
            <a:ext cx="22042755" cy="1394841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70773" y="4103372"/>
            <a:ext cx="29969460" cy="6846569"/>
          </a:xfrm>
        </p:spPr>
        <p:txBody>
          <a:bodyPr anchor="b"/>
          <a:lstStyle>
            <a:lvl1pPr>
              <a:defRPr sz="14400"/>
            </a:lvl1pPr>
          </a:lstStyle>
          <a:p>
            <a:r>
              <a:rPr lang="en-US" smtClean="0"/>
              <a:t>Click to edit Master title style</a:t>
            </a:r>
            <a:endParaRPr lang="en-US"/>
          </a:p>
        </p:txBody>
      </p:sp>
      <p:sp>
        <p:nvSpPr>
          <p:cNvPr id="3" name="Text Placeholder 2"/>
          <p:cNvSpPr>
            <a:spLocks noGrp="1"/>
          </p:cNvSpPr>
          <p:nvPr>
            <p:ph type="body" idx="1"/>
          </p:nvPr>
        </p:nvSpPr>
        <p:spPr>
          <a:xfrm>
            <a:off x="2370773" y="11014712"/>
            <a:ext cx="29969460" cy="3600449"/>
          </a:xfrm>
        </p:spPr>
        <p:txBody>
          <a:bodyPr/>
          <a:lstStyle>
            <a:lvl1pPr marL="0" indent="0">
              <a:buNone/>
              <a:defRPr sz="5760">
                <a:solidFill>
                  <a:schemeClr val="tx1">
                    <a:tint val="75000"/>
                  </a:schemeClr>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88870" y="4381500"/>
            <a:ext cx="14767560" cy="104432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7590770" y="4381500"/>
            <a:ext cx="14767560" cy="104432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396" y="876301"/>
            <a:ext cx="29969460" cy="3181351"/>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2393397" y="4034791"/>
            <a:ext cx="14699693"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4" name="Content Placeholder 3"/>
          <p:cNvSpPr>
            <a:spLocks noGrp="1"/>
          </p:cNvSpPr>
          <p:nvPr>
            <p:ph sz="half" idx="2"/>
          </p:nvPr>
        </p:nvSpPr>
        <p:spPr>
          <a:xfrm>
            <a:off x="2393397" y="6012180"/>
            <a:ext cx="14699693" cy="88430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7590770" y="4034791"/>
            <a:ext cx="14772086" cy="1977389"/>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smtClean="0"/>
              <a:t>Click to edit Master text styles</a:t>
            </a:r>
          </a:p>
        </p:txBody>
      </p:sp>
      <p:sp>
        <p:nvSpPr>
          <p:cNvPr id="6" name="Content Placeholder 5"/>
          <p:cNvSpPr>
            <a:spLocks noGrp="1"/>
          </p:cNvSpPr>
          <p:nvPr>
            <p:ph sz="quarter" idx="4"/>
          </p:nvPr>
        </p:nvSpPr>
        <p:spPr>
          <a:xfrm>
            <a:off x="17590770" y="6012180"/>
            <a:ext cx="14772086" cy="88430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7" y="1097280"/>
            <a:ext cx="11206875" cy="3840480"/>
          </a:xfrm>
        </p:spPr>
        <p:txBody>
          <a:bodyPr anchor="b"/>
          <a:lstStyle>
            <a:lvl1pPr>
              <a:defRPr sz="7680"/>
            </a:lvl1pPr>
          </a:lstStyle>
          <a:p>
            <a:r>
              <a:rPr lang="en-US" smtClean="0"/>
              <a:t>Click to edit Master title style</a:t>
            </a:r>
            <a:endParaRPr lang="en-US"/>
          </a:p>
        </p:txBody>
      </p:sp>
      <p:sp>
        <p:nvSpPr>
          <p:cNvPr id="3" name="Content Placeholder 2"/>
          <p:cNvSpPr>
            <a:spLocks noGrp="1"/>
          </p:cNvSpPr>
          <p:nvPr>
            <p:ph idx="1"/>
          </p:nvPr>
        </p:nvSpPr>
        <p:spPr>
          <a:xfrm>
            <a:off x="14772086" y="2369821"/>
            <a:ext cx="17590770" cy="116967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393397" y="4937760"/>
            <a:ext cx="11206875"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7" y="1097280"/>
            <a:ext cx="11206875" cy="3840480"/>
          </a:xfrm>
        </p:spPr>
        <p:txBody>
          <a:bodyPr anchor="b"/>
          <a:lstStyle>
            <a:lvl1pPr>
              <a:defRPr sz="7680"/>
            </a:lvl1pPr>
          </a:lstStyle>
          <a:p>
            <a:r>
              <a:rPr lang="en-US" smtClean="0"/>
              <a:t>Click to edit Master title style</a:t>
            </a:r>
            <a:endParaRPr lang="en-US"/>
          </a:p>
        </p:txBody>
      </p:sp>
      <p:sp>
        <p:nvSpPr>
          <p:cNvPr id="3" name="Picture Placeholder 2"/>
          <p:cNvSpPr>
            <a:spLocks noGrp="1"/>
          </p:cNvSpPr>
          <p:nvPr>
            <p:ph type="pic" idx="1"/>
          </p:nvPr>
        </p:nvSpPr>
        <p:spPr>
          <a:xfrm>
            <a:off x="14772086" y="2369821"/>
            <a:ext cx="17590770" cy="11696700"/>
          </a:xfrm>
        </p:spPr>
        <p:txBody>
          <a:bodyPr/>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endParaRPr lang="en-US"/>
          </a:p>
        </p:txBody>
      </p:sp>
      <p:sp>
        <p:nvSpPr>
          <p:cNvPr id="4" name="Text Placeholder 3"/>
          <p:cNvSpPr>
            <a:spLocks noGrp="1"/>
          </p:cNvSpPr>
          <p:nvPr>
            <p:ph type="body" sz="half" idx="2"/>
          </p:nvPr>
        </p:nvSpPr>
        <p:spPr>
          <a:xfrm>
            <a:off x="2393397" y="4937760"/>
            <a:ext cx="11206875" cy="9147811"/>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7FF3E1-9994-4AB1-84B5-0026951CEC80}" type="datetimeFigureOut">
              <a:rPr lang="en-US" smtClean="0"/>
              <a:t>10/17/18</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A8DB9EFE-17C0-428F-9B76-4DD650CDFAB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8870" y="876301"/>
            <a:ext cx="29969460" cy="3181351"/>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388870" y="4381500"/>
            <a:ext cx="29969460" cy="1044321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388870" y="15255241"/>
            <a:ext cx="781812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CC7FF3E1-9994-4AB1-84B5-0026951CEC80}" type="datetimeFigureOut">
              <a:rPr lang="en-US" smtClean="0"/>
              <a:t>10/17/18</a:t>
            </a:fld>
            <a:endParaRPr lang="en-US" dirty="0"/>
          </a:p>
        </p:txBody>
      </p:sp>
      <p:sp>
        <p:nvSpPr>
          <p:cNvPr id="5" name="Footer Placeholder 4"/>
          <p:cNvSpPr>
            <a:spLocks noGrp="1"/>
          </p:cNvSpPr>
          <p:nvPr>
            <p:ph type="ftr" sz="quarter" idx="3"/>
          </p:nvPr>
        </p:nvSpPr>
        <p:spPr>
          <a:xfrm>
            <a:off x="11510010" y="15255241"/>
            <a:ext cx="1172718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4540210" y="15255241"/>
            <a:ext cx="781812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A8DB9EFE-17C0-428F-9B76-4DD650CDFAB4}" type="slidenum">
              <a:rPr lang="en-US" smtClean="0"/>
              <a:t>‹#›</a:t>
            </a:fld>
            <a:endParaRPr lang="en-US" dirty="0"/>
          </a:p>
        </p:txBody>
      </p:sp>
    </p:spTree>
    <p:extLst>
      <p:ext uri="{BB962C8B-B14F-4D97-AF65-F5344CB8AC3E}">
        <p14:creationId xmlns:p14="http://schemas.microsoft.com/office/powerpoint/2010/main" val="13793922"/>
      </p:ext>
    </p:extLst>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cdc.gov/ncbddd/autism/facts.html" TargetMode="External"/><Relationship Id="rId4" Type="http://schemas.openxmlformats.org/officeDocument/2006/relationships/hyperlink" Target="https://www.autismspeaks.org/" TargetMode="External"/><Relationship Id="rId5" Type="http://schemas.openxmlformats.org/officeDocument/2006/relationships/hyperlink" Target="https://www.ncbi.nlm.nih.gov/pubmed/21947663/" TargetMode="External"/><Relationship Id="rId6" Type="http://schemas.openxmlformats.org/officeDocument/2006/relationships/hyperlink" Target="https://molecularautism.biomedcentral.com/articles/10.1186/2040-2392-5-19" TargetMode="External"/><Relationship Id="rId7" Type="http://schemas.openxmlformats.org/officeDocument/2006/relationships/hyperlink" Target="https://www.ncbi.nlm.nih.gov/pmc/articles/PMC1497571/" TargetMode="External"/><Relationship Id="rId8" Type="http://schemas.openxmlformats.org/officeDocument/2006/relationships/hyperlink" Target="https://www.hanen.org/SiteAssets/Articles---Printer-Friendly/Research-in-your-Daily-Work/Misunderstood-Girls-A-look-at-gender-differences-i.aspx" TargetMode="External"/><Relationship Id="rId9" Type="http://schemas.openxmlformats.org/officeDocument/2006/relationships/image" Target="../media/image1.jpg"/><Relationship Id="rId10" Type="http://schemas.openxmlformats.org/officeDocument/2006/relationships/image" Target="../media/image2.jpg"/><Relationship Id="rId11"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7296"/>
            <a:ext cx="34747200" cy="2034658"/>
          </a:xfrm>
          <a:prstGeom prst="rect">
            <a:avLst/>
          </a:prstGeom>
          <a:solidFill>
            <a:schemeClr val="accent3"/>
          </a:solidFill>
          <a:ln>
            <a:solidFill>
              <a:schemeClr val="accent3"/>
            </a:solidFill>
          </a:ln>
        </p:spPr>
        <p:txBody>
          <a:bodyPr wrap="square" lIns="100837" tIns="50418" rIns="100837" bIns="50418" rtlCol="0">
            <a:spAutoFit/>
          </a:bodyPr>
          <a:lstStyle/>
          <a:p>
            <a:r>
              <a:rPr lang="en-US" sz="8000" dirty="0">
                <a:latin typeface="Abadi MT Condensed Extra Bold" charset="0"/>
                <a:ea typeface="Abadi MT Condensed Extra Bold" charset="0"/>
                <a:cs typeface="Abadi MT Condensed Extra Bold" charset="0"/>
              </a:rPr>
              <a:t>  </a:t>
            </a:r>
            <a:r>
              <a:rPr lang="en-US" sz="8000" dirty="0" smtClean="0">
                <a:latin typeface="Abadi MT Condensed Extra Bold" charset="0"/>
                <a:ea typeface="Abadi MT Condensed Extra Bold" charset="0"/>
                <a:cs typeface="Abadi MT Condensed Extra Bold" charset="0"/>
              </a:rPr>
              <a:t>Gender Differences in Autism </a:t>
            </a:r>
            <a:endParaRPr lang="en-US" sz="8000" dirty="0">
              <a:latin typeface="Abadi MT Condensed Extra Bold" charset="0"/>
              <a:ea typeface="Abadi MT Condensed Extra Bold" charset="0"/>
              <a:cs typeface="Abadi MT Condensed Extra Bold" charset="0"/>
            </a:endParaRPr>
          </a:p>
          <a:p>
            <a:r>
              <a:rPr lang="en-US" sz="4560" dirty="0">
                <a:latin typeface="Baskerville" charset="0"/>
                <a:ea typeface="Baskerville" charset="0"/>
                <a:cs typeface="Baskerville" charset="0"/>
              </a:rPr>
              <a:t>    </a:t>
            </a:r>
            <a:r>
              <a:rPr lang="en-US" sz="4560" dirty="0" smtClean="0">
                <a:latin typeface="Baskerville" charset="0"/>
                <a:ea typeface="Baskerville" charset="0"/>
                <a:cs typeface="Baskerville" charset="0"/>
              </a:rPr>
              <a:t>Hannah Drewek, Junior, Special Education Major</a:t>
            </a:r>
            <a:endParaRPr lang="en-US" sz="4560" dirty="0">
              <a:latin typeface="Baskerville" charset="0"/>
              <a:ea typeface="Baskerville" charset="0"/>
              <a:cs typeface="Baskerville" charset="0"/>
            </a:endParaRPr>
          </a:p>
        </p:txBody>
      </p:sp>
      <p:sp>
        <p:nvSpPr>
          <p:cNvPr id="21" name="TextBox 20"/>
          <p:cNvSpPr txBox="1"/>
          <p:nvPr/>
        </p:nvSpPr>
        <p:spPr>
          <a:xfrm>
            <a:off x="420240" y="2516068"/>
            <a:ext cx="12508511" cy="725765"/>
          </a:xfrm>
          <a:prstGeom prst="rect">
            <a:avLst/>
          </a:prstGeom>
          <a:solidFill>
            <a:schemeClr val="accent3"/>
          </a:solidFill>
          <a:ln w="34925" cmpd="sng">
            <a:noFill/>
          </a:ln>
        </p:spPr>
        <p:txBody>
          <a:bodyPr wrap="square" lIns="100837" tIns="50418" rIns="100837" bIns="50418" rtlCol="0">
            <a:spAutoFit/>
          </a:bodyPr>
          <a:lstStyle/>
          <a:p>
            <a:r>
              <a:rPr lang="en-US" sz="4000" dirty="0">
                <a:latin typeface="Abadi MT Condensed Extra Bold" charset="0"/>
                <a:ea typeface="Abadi MT Condensed Extra Bold" charset="0"/>
                <a:cs typeface="Abadi MT Condensed Extra Bold" charset="0"/>
              </a:rPr>
              <a:t>What is </a:t>
            </a:r>
            <a:r>
              <a:rPr lang="en-US" sz="4000" dirty="0" smtClean="0">
                <a:latin typeface="Abadi MT Condensed Extra Bold" charset="0"/>
                <a:ea typeface="Abadi MT Condensed Extra Bold" charset="0"/>
                <a:cs typeface="Abadi MT Condensed Extra Bold" charset="0"/>
              </a:rPr>
              <a:t>Autism?</a:t>
            </a:r>
            <a:endParaRPr lang="en-US" sz="4000" dirty="0">
              <a:latin typeface="Abadi MT Condensed Extra Bold" charset="0"/>
              <a:ea typeface="Abadi MT Condensed Extra Bold" charset="0"/>
              <a:cs typeface="Abadi MT Condensed Extra Bold" charset="0"/>
            </a:endParaRPr>
          </a:p>
        </p:txBody>
      </p:sp>
      <p:sp>
        <p:nvSpPr>
          <p:cNvPr id="26" name="TextBox 25"/>
          <p:cNvSpPr txBox="1"/>
          <p:nvPr/>
        </p:nvSpPr>
        <p:spPr>
          <a:xfrm>
            <a:off x="403570" y="11218953"/>
            <a:ext cx="12487288" cy="2010035"/>
          </a:xfrm>
          <a:prstGeom prst="rect">
            <a:avLst/>
          </a:prstGeom>
          <a:solidFill>
            <a:srgbClr val="E0E9ED"/>
          </a:solidFill>
          <a:ln w="34925" cmpd="sng">
            <a:solidFill>
              <a:srgbClr val="E0E9ED"/>
            </a:solidFill>
          </a:ln>
        </p:spPr>
        <p:txBody>
          <a:bodyPr wrap="square" lIns="100837" tIns="50418" rIns="100837" bIns="50418" rtlCol="0">
            <a:spAutoFit/>
          </a:bodyPr>
          <a:lstStyle/>
          <a:p>
            <a:r>
              <a:rPr lang="en-US" sz="2400" dirty="0" smtClean="0">
                <a:latin typeface="Baskerville" charset="0"/>
                <a:ea typeface="Baskerville" charset="0"/>
                <a:cs typeface="Baskerville" charset="0"/>
              </a:rPr>
              <a:t>Autism Speaks is one of the nations largest organizations focused on the understanding and acceptance of those affected by ASD. They also strive to provide support for individuals, parents, and even educators. Autism Speaks continuously funds and explores solutions and interventions applicable to those with </a:t>
            </a:r>
            <a:r>
              <a:rPr lang="en-US" sz="2400" dirty="0" smtClean="0">
                <a:latin typeface="Baskerville" charset="0"/>
                <a:ea typeface="Baskerville" charset="0"/>
                <a:cs typeface="Baskerville" charset="0"/>
              </a:rPr>
              <a:t>ASD.</a:t>
            </a:r>
            <a:r>
              <a:rPr lang="en-US" sz="2400" baseline="30000" dirty="0" smtClean="0">
                <a:latin typeface="Baskerville" charset="0"/>
                <a:ea typeface="Baskerville" charset="0"/>
                <a:cs typeface="Baskerville" charset="0"/>
              </a:rPr>
              <a:t>3</a:t>
            </a:r>
            <a:endParaRPr lang="en-US" sz="2400" dirty="0" smtClean="0">
              <a:latin typeface="Baskerville" charset="0"/>
              <a:ea typeface="Baskerville" charset="0"/>
              <a:cs typeface="Baskerville" charset="0"/>
            </a:endParaRPr>
          </a:p>
          <a:p>
            <a:endParaRPr lang="en-US" sz="2800" dirty="0">
              <a:latin typeface="Baskerville" charset="0"/>
              <a:ea typeface="Baskerville" charset="0"/>
              <a:cs typeface="Baskerville" charset="0"/>
            </a:endParaRPr>
          </a:p>
        </p:txBody>
      </p:sp>
      <p:sp>
        <p:nvSpPr>
          <p:cNvPr id="2" name="TextBox 1"/>
          <p:cNvSpPr txBox="1"/>
          <p:nvPr/>
        </p:nvSpPr>
        <p:spPr>
          <a:xfrm>
            <a:off x="403570" y="3230356"/>
            <a:ext cx="12465899" cy="5026246"/>
          </a:xfrm>
          <a:prstGeom prst="rect">
            <a:avLst/>
          </a:prstGeom>
          <a:solidFill>
            <a:srgbClr val="E0E9ED"/>
          </a:solidFill>
          <a:ln>
            <a:solidFill>
              <a:srgbClr val="E0E9ED"/>
            </a:solidFill>
          </a:ln>
        </p:spPr>
        <p:style>
          <a:lnRef idx="1">
            <a:schemeClr val="accent2"/>
          </a:lnRef>
          <a:fillRef idx="2">
            <a:schemeClr val="accent2"/>
          </a:fillRef>
          <a:effectRef idx="1">
            <a:schemeClr val="accent2"/>
          </a:effectRef>
          <a:fontRef idx="minor">
            <a:schemeClr val="dk1"/>
          </a:fontRef>
        </p:style>
        <p:txBody>
          <a:bodyPr wrap="square" lIns="100837" tIns="50418" rIns="100837" bIns="50418" rtlCol="0">
            <a:spAutoFit/>
          </a:bodyPr>
          <a:lstStyle/>
          <a:p>
            <a:r>
              <a:rPr lang="en-US" sz="2400" dirty="0" smtClean="0">
                <a:latin typeface="Baskerville" charset="0"/>
                <a:ea typeface="Baskerville" charset="0"/>
                <a:cs typeface="Baskerville" charset="0"/>
              </a:rPr>
              <a:t>The true definition of Autism Spectrum Disorder (ASD) is critical in understanding the gender differences. in children with ASD. </a:t>
            </a:r>
            <a:r>
              <a:rPr lang="en-US" sz="2400" dirty="0">
                <a:latin typeface="Baskerville" charset="0"/>
                <a:ea typeface="Baskerville" charset="0"/>
                <a:cs typeface="Baskerville" charset="0"/>
              </a:rPr>
              <a:t>The definition of ASD as generated by the Diagnostic and Statistical Manual of Mental </a:t>
            </a:r>
            <a:r>
              <a:rPr lang="en-US" sz="2400" dirty="0" smtClean="0">
                <a:latin typeface="Baskerville" charset="0"/>
                <a:ea typeface="Baskerville" charset="0"/>
                <a:cs typeface="Baskerville" charset="0"/>
              </a:rPr>
              <a:t>Disorders</a:t>
            </a:r>
            <a:r>
              <a:rPr lang="en-US" sz="2400" baseline="30000" dirty="0">
                <a:latin typeface="Baskerville" charset="0"/>
                <a:ea typeface="Baskerville" charset="0"/>
                <a:cs typeface="Baskerville" charset="0"/>
              </a:rPr>
              <a:t> </a:t>
            </a:r>
            <a:r>
              <a:rPr lang="en-US" sz="2400" dirty="0" smtClean="0">
                <a:latin typeface="Baskerville" charset="0"/>
                <a:ea typeface="Baskerville" charset="0"/>
                <a:cs typeface="Baskerville" charset="0"/>
              </a:rPr>
              <a:t>can </a:t>
            </a:r>
            <a:r>
              <a:rPr lang="en-US" sz="2400" dirty="0">
                <a:latin typeface="Baskerville" charset="0"/>
                <a:ea typeface="Baskerville" charset="0"/>
                <a:cs typeface="Baskerville" charset="0"/>
              </a:rPr>
              <a:t>be defined as including the following diagnostic criteria: “persistent deficits in social communication and social interaction across multiple contexts and restricted repetitive patterns of behaviors, interests, or activities</a:t>
            </a:r>
            <a:r>
              <a:rPr lang="en-US" sz="2400" dirty="0" smtClean="0">
                <a:latin typeface="Baskerville" charset="0"/>
                <a:ea typeface="Baskerville" charset="0"/>
                <a:cs typeface="Baskerville" charset="0"/>
              </a:rPr>
              <a:t>.”</a:t>
            </a:r>
            <a:r>
              <a:rPr lang="en-US" sz="2400" baseline="30000" dirty="0" smtClean="0">
                <a:latin typeface="Baskerville" charset="0"/>
                <a:ea typeface="Baskerville" charset="0"/>
                <a:cs typeface="Baskerville" charset="0"/>
              </a:rPr>
              <a:t>1 </a:t>
            </a:r>
            <a:r>
              <a:rPr lang="en-US" sz="2400" dirty="0" smtClean="0">
                <a:latin typeface="Baskerville" charset="0"/>
                <a:ea typeface="Baskerville" charset="0"/>
                <a:cs typeface="Baskerville" charset="0"/>
              </a:rPr>
              <a:t>Simply</a:t>
            </a:r>
            <a:r>
              <a:rPr lang="en-US" sz="2400" dirty="0">
                <a:latin typeface="Baskerville" charset="0"/>
                <a:ea typeface="Baskerville" charset="0"/>
                <a:cs typeface="Baskerville" charset="0"/>
              </a:rPr>
              <a:t>, ASD can be characterized as a “social, emotional, and communicative” disorder that involves abnormal behaviors. Specific behaviors of ASD differ based on individual, which has lead to the inclusion of </a:t>
            </a:r>
            <a:r>
              <a:rPr lang="en-US" sz="2400" i="1" dirty="0">
                <a:latin typeface="Baskerville" charset="0"/>
                <a:ea typeface="Baskerville" charset="0"/>
                <a:cs typeface="Baskerville" charset="0"/>
              </a:rPr>
              <a:t>spectrum</a:t>
            </a:r>
            <a:r>
              <a:rPr lang="en-US" sz="2400" dirty="0">
                <a:latin typeface="Baskerville" charset="0"/>
                <a:ea typeface="Baskerville" charset="0"/>
                <a:cs typeface="Baskerville" charset="0"/>
              </a:rPr>
              <a:t> into the true definition. Many of the varieties and characteristics of ASD vary according to different severities, making it is necessary to include and define their variance and placement on a spectrum. </a:t>
            </a:r>
          </a:p>
          <a:p>
            <a:endParaRPr lang="en-US" sz="2600" dirty="0" smtClean="0"/>
          </a:p>
          <a:p>
            <a:endParaRPr lang="en-US" sz="2600" dirty="0"/>
          </a:p>
          <a:p>
            <a:endParaRPr lang="en-US" sz="2600" dirty="0" smtClean="0"/>
          </a:p>
          <a:p>
            <a:endParaRPr lang="en-US" sz="2600" dirty="0"/>
          </a:p>
        </p:txBody>
      </p:sp>
      <p:sp>
        <p:nvSpPr>
          <p:cNvPr id="17" name="TextBox 16"/>
          <p:cNvSpPr txBox="1"/>
          <p:nvPr/>
        </p:nvSpPr>
        <p:spPr>
          <a:xfrm>
            <a:off x="22000464" y="2515162"/>
            <a:ext cx="12248390" cy="719189"/>
          </a:xfrm>
          <a:prstGeom prst="rect">
            <a:avLst/>
          </a:prstGeom>
          <a:solidFill>
            <a:schemeClr val="accent3"/>
          </a:solidFill>
          <a:ln w="34925" cmpd="sng">
            <a:solidFill>
              <a:schemeClr val="accent3"/>
            </a:solidFill>
          </a:ln>
        </p:spPr>
        <p:txBody>
          <a:bodyPr wrap="square" lIns="100837" tIns="50418" rIns="100837" bIns="50418" rtlCol="0">
            <a:spAutoFit/>
          </a:bodyPr>
          <a:lstStyle/>
          <a:p>
            <a:r>
              <a:rPr lang="en-US" sz="4000" dirty="0" smtClean="0">
                <a:latin typeface="Abadi MT Condensed Extra Bold" charset="0"/>
                <a:ea typeface="Abadi MT Condensed Extra Bold" charset="0"/>
                <a:cs typeface="Abadi MT Condensed Extra Bold" charset="0"/>
              </a:rPr>
              <a:t>Characteristic Differences </a:t>
            </a:r>
            <a:endParaRPr lang="en-US" sz="4000" dirty="0">
              <a:latin typeface="Abadi MT Condensed Extra Bold" charset="0"/>
              <a:ea typeface="Abadi MT Condensed Extra Bold" charset="0"/>
              <a:cs typeface="Abadi MT Condensed Extra Bold" charset="0"/>
            </a:endParaRPr>
          </a:p>
        </p:txBody>
      </p:sp>
      <p:sp>
        <p:nvSpPr>
          <p:cNvPr id="19" name="TextBox 18"/>
          <p:cNvSpPr txBox="1"/>
          <p:nvPr/>
        </p:nvSpPr>
        <p:spPr>
          <a:xfrm>
            <a:off x="411964" y="6881314"/>
            <a:ext cx="12457506" cy="725765"/>
          </a:xfrm>
          <a:prstGeom prst="rect">
            <a:avLst/>
          </a:prstGeom>
          <a:solidFill>
            <a:schemeClr val="accent3"/>
          </a:solidFill>
          <a:ln w="34925" cmpd="sng">
            <a:noFill/>
          </a:ln>
        </p:spPr>
        <p:txBody>
          <a:bodyPr wrap="square" lIns="100837" tIns="50418" rIns="100837" bIns="50418" rtlCol="0">
            <a:spAutoFit/>
          </a:bodyPr>
          <a:lstStyle/>
          <a:p>
            <a:r>
              <a:rPr lang="en-US" sz="4000" dirty="0" smtClean="0">
                <a:latin typeface="Abadi MT Condensed Extra Bold" charset="0"/>
                <a:ea typeface="Abadi MT Condensed Extra Bold" charset="0"/>
                <a:cs typeface="Abadi MT Condensed Extra Bold" charset="0"/>
              </a:rPr>
              <a:t>Symptoms</a:t>
            </a:r>
            <a:endParaRPr lang="en-US" sz="4000" dirty="0">
              <a:latin typeface="Abadi MT Condensed Extra Bold" charset="0"/>
              <a:ea typeface="Abadi MT Condensed Extra Bold" charset="0"/>
              <a:cs typeface="Abadi MT Condensed Extra Bold" charset="0"/>
            </a:endParaRPr>
          </a:p>
        </p:txBody>
      </p:sp>
      <p:sp>
        <p:nvSpPr>
          <p:cNvPr id="6" name="Rectangle 5"/>
          <p:cNvSpPr/>
          <p:nvPr/>
        </p:nvSpPr>
        <p:spPr>
          <a:xfrm>
            <a:off x="13133527" y="13603702"/>
            <a:ext cx="8480145" cy="655336"/>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000" i="1" dirty="0" smtClean="0">
                <a:solidFill>
                  <a:schemeClr val="tx1"/>
                </a:solidFill>
                <a:latin typeface="Times New Roman" charset="0"/>
                <a:ea typeface="Times New Roman" charset="0"/>
                <a:cs typeface="Times New Roman" charset="0"/>
              </a:rPr>
              <a:t>Figure 1: </a:t>
            </a:r>
            <a:r>
              <a:rPr lang="en-US" sz="2000" dirty="0" smtClean="0">
                <a:solidFill>
                  <a:schemeClr val="tx1"/>
                </a:solidFill>
                <a:latin typeface="Times New Roman" charset="0"/>
                <a:ea typeface="Times New Roman" charset="0"/>
                <a:cs typeface="Times New Roman" charset="0"/>
              </a:rPr>
              <a:t>Comparing behaviors and characteristics between genders of children with Autism. </a:t>
            </a:r>
            <a:r>
              <a:rPr lang="en-US" sz="2000" i="1" dirty="0" smtClean="0">
                <a:solidFill>
                  <a:schemeClr val="tx1"/>
                </a:solidFill>
                <a:latin typeface="Times New Roman" charset="0"/>
                <a:ea typeface="Times New Roman" charset="0"/>
                <a:cs typeface="Times New Roman" charset="0"/>
              </a:rPr>
              <a:t> </a:t>
            </a:r>
            <a:endParaRPr lang="en-US" sz="2000" i="1" dirty="0">
              <a:solidFill>
                <a:schemeClr val="tx1"/>
              </a:solidFill>
              <a:latin typeface="Times New Roman" charset="0"/>
              <a:ea typeface="Times New Roman" charset="0"/>
              <a:cs typeface="Times New Roman" charset="0"/>
            </a:endParaRPr>
          </a:p>
        </p:txBody>
      </p:sp>
      <p:sp>
        <p:nvSpPr>
          <p:cNvPr id="8" name="Rectangle 7"/>
          <p:cNvSpPr/>
          <p:nvPr/>
        </p:nvSpPr>
        <p:spPr>
          <a:xfrm>
            <a:off x="411964" y="7607079"/>
            <a:ext cx="12457505" cy="2969896"/>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latin typeface="Baskerville" charset="0"/>
                <a:ea typeface="Baskerville" charset="0"/>
                <a:cs typeface="Baskerville" charset="0"/>
              </a:rPr>
              <a:t>Since ASD is a spectrum based disorder, symptoms and behaviors can vary from individual to individual, yet many symptoms remain prevalent throughout all cases. </a:t>
            </a:r>
            <a:r>
              <a:rPr lang="en-US" sz="2400" dirty="0" smtClean="0">
                <a:solidFill>
                  <a:schemeClr val="tx1"/>
                </a:solidFill>
                <a:latin typeface="Baskerville" charset="0"/>
                <a:ea typeface="Baskerville" charset="0"/>
                <a:cs typeface="Baskerville" charset="0"/>
              </a:rPr>
              <a:t>P</a:t>
            </a:r>
            <a:r>
              <a:rPr lang="en-US" sz="2400" dirty="0" smtClean="0">
                <a:solidFill>
                  <a:schemeClr val="tx1"/>
                </a:solidFill>
                <a:latin typeface="Baskerville" charset="0"/>
                <a:ea typeface="Baskerville" charset="0"/>
                <a:cs typeface="Baskerville" charset="0"/>
              </a:rPr>
              <a:t>lacement </a:t>
            </a:r>
            <a:r>
              <a:rPr lang="en-US" sz="2400" dirty="0">
                <a:solidFill>
                  <a:schemeClr val="tx1"/>
                </a:solidFill>
                <a:latin typeface="Baskerville" charset="0"/>
                <a:ea typeface="Baskerville" charset="0"/>
                <a:cs typeface="Baskerville" charset="0"/>
              </a:rPr>
              <a:t>on the spectrum is also attributed to the specific behaviors evident in an individual. </a:t>
            </a:r>
            <a:r>
              <a:rPr lang="en-US" sz="2400" dirty="0" smtClean="0">
                <a:solidFill>
                  <a:schemeClr val="tx1"/>
                </a:solidFill>
                <a:latin typeface="Baskerville" charset="0"/>
                <a:ea typeface="Baskerville" charset="0"/>
                <a:cs typeface="Baskerville" charset="0"/>
              </a:rPr>
              <a:t>Many of the symptoms include, but are not limited to:</a:t>
            </a:r>
            <a:r>
              <a:rPr lang="en-US" sz="2400" baseline="30000" dirty="0">
                <a:solidFill>
                  <a:schemeClr val="tx1"/>
                </a:solidFill>
                <a:latin typeface="Baskerville" charset="0"/>
                <a:ea typeface="Baskerville" charset="0"/>
                <a:cs typeface="Baskerville" charset="0"/>
              </a:rPr>
              <a:t>2</a:t>
            </a:r>
            <a:r>
              <a:rPr lang="en-US" sz="2400" dirty="0" smtClean="0">
                <a:solidFill>
                  <a:schemeClr val="tx1"/>
                </a:solidFill>
                <a:latin typeface="Baskerville" charset="0"/>
                <a:ea typeface="Baskerville" charset="0"/>
                <a:cs typeface="Baskerville" charset="0"/>
              </a:rPr>
              <a:t> 		</a:t>
            </a:r>
          </a:p>
          <a:p>
            <a:pPr marL="342900" indent="-342900">
              <a:buFont typeface="Wingdings" charset="2"/>
              <a:buChar char="§"/>
            </a:pPr>
            <a:r>
              <a:rPr lang="en-US" sz="2400" dirty="0" smtClean="0">
                <a:solidFill>
                  <a:schemeClr val="tx1"/>
                </a:solidFill>
                <a:latin typeface="Baskerville" charset="0"/>
                <a:ea typeface="Baskerville" charset="0"/>
                <a:cs typeface="Baskerville" charset="0"/>
              </a:rPr>
              <a:t>lack </a:t>
            </a:r>
            <a:r>
              <a:rPr lang="en-US" sz="2400" dirty="0" smtClean="0">
                <a:solidFill>
                  <a:schemeClr val="tx1"/>
                </a:solidFill>
                <a:latin typeface="Baskerville" charset="0"/>
                <a:ea typeface="Baskerville" charset="0"/>
                <a:cs typeface="Baskerville" charset="0"/>
              </a:rPr>
              <a:t>of </a:t>
            </a:r>
            <a:r>
              <a:rPr lang="en-US" sz="2400" dirty="0">
                <a:solidFill>
                  <a:schemeClr val="tx1"/>
                </a:solidFill>
                <a:latin typeface="Baskerville" charset="0"/>
                <a:ea typeface="Baskerville" charset="0"/>
                <a:cs typeface="Baskerville" charset="0"/>
              </a:rPr>
              <a:t>focus and </a:t>
            </a:r>
            <a:r>
              <a:rPr lang="en-US" sz="2400" dirty="0" smtClean="0">
                <a:solidFill>
                  <a:schemeClr val="tx1"/>
                </a:solidFill>
                <a:latin typeface="Baskerville" charset="0"/>
                <a:ea typeface="Baskerville" charset="0"/>
                <a:cs typeface="Baskerville" charset="0"/>
              </a:rPr>
              <a:t>interest</a:t>
            </a:r>
          </a:p>
          <a:p>
            <a:pPr marL="342900" indent="-342900">
              <a:buFont typeface="Wingdings" charset="2"/>
              <a:buChar char="§"/>
            </a:pPr>
            <a:r>
              <a:rPr lang="en-US" sz="2400" dirty="0">
                <a:solidFill>
                  <a:schemeClr val="tx1"/>
                </a:solidFill>
                <a:latin typeface="Baskerville" charset="0"/>
                <a:ea typeface="Baskerville" charset="0"/>
                <a:cs typeface="Baskerville" charset="0"/>
              </a:rPr>
              <a:t>lack of eye </a:t>
            </a:r>
            <a:r>
              <a:rPr lang="en-US" sz="2400" dirty="0" smtClean="0">
                <a:solidFill>
                  <a:schemeClr val="tx1"/>
                </a:solidFill>
                <a:latin typeface="Baskerville" charset="0"/>
                <a:ea typeface="Baskerville" charset="0"/>
                <a:cs typeface="Baskerville" charset="0"/>
              </a:rPr>
              <a:t>contact </a:t>
            </a:r>
            <a:endParaRPr lang="en-US" sz="2400" dirty="0" smtClean="0">
              <a:solidFill>
                <a:schemeClr val="tx1"/>
              </a:solidFill>
              <a:latin typeface="Baskerville" charset="0"/>
              <a:ea typeface="Baskerville" charset="0"/>
              <a:cs typeface="Baskerville" charset="0"/>
            </a:endParaRPr>
          </a:p>
          <a:p>
            <a:pPr marL="342900" indent="-342900">
              <a:buFont typeface="Wingdings" charset="2"/>
              <a:buChar char="§"/>
            </a:pPr>
            <a:r>
              <a:rPr lang="en-US" sz="2400" dirty="0" smtClean="0">
                <a:solidFill>
                  <a:schemeClr val="tx1"/>
                </a:solidFill>
                <a:latin typeface="Baskerville" charset="0"/>
                <a:ea typeface="Baskerville" charset="0"/>
                <a:cs typeface="Baskerville" charset="0"/>
              </a:rPr>
              <a:t>delays </a:t>
            </a:r>
            <a:r>
              <a:rPr lang="en-US" sz="2400" dirty="0">
                <a:solidFill>
                  <a:schemeClr val="tx1"/>
                </a:solidFill>
                <a:latin typeface="Baskerville" charset="0"/>
                <a:ea typeface="Baskerville" charset="0"/>
                <a:cs typeface="Baskerville" charset="0"/>
              </a:rPr>
              <a:t>in developmental </a:t>
            </a:r>
            <a:r>
              <a:rPr lang="en-US" sz="2400" dirty="0" smtClean="0">
                <a:solidFill>
                  <a:schemeClr val="tx1"/>
                </a:solidFill>
                <a:latin typeface="Baskerville" charset="0"/>
                <a:ea typeface="Baskerville" charset="0"/>
                <a:cs typeface="Baskerville" charset="0"/>
              </a:rPr>
              <a:t>milestones</a:t>
            </a:r>
            <a:endParaRPr lang="en-US" sz="2400" dirty="0" smtClean="0">
              <a:solidFill>
                <a:schemeClr val="tx1"/>
              </a:solidFill>
              <a:latin typeface="Baskerville" charset="0"/>
              <a:ea typeface="Baskerville" charset="0"/>
              <a:cs typeface="Baskerville" charset="0"/>
            </a:endParaRPr>
          </a:p>
        </p:txBody>
      </p:sp>
      <p:sp>
        <p:nvSpPr>
          <p:cNvPr id="10" name="Rectangle 9"/>
          <p:cNvSpPr/>
          <p:nvPr/>
        </p:nvSpPr>
        <p:spPr>
          <a:xfrm>
            <a:off x="21995350" y="14821703"/>
            <a:ext cx="12244943" cy="1541243"/>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900" baseline="30000" dirty="0" smtClean="0">
              <a:solidFill>
                <a:schemeClr val="tx1"/>
              </a:solidFill>
              <a:latin typeface="Baskerville" charset="0"/>
              <a:ea typeface="Baskerville" charset="0"/>
              <a:cs typeface="Baskerville" charset="0"/>
            </a:endParaRPr>
          </a:p>
          <a:p>
            <a:endParaRPr lang="en-US" sz="900" baseline="30000" dirty="0" smtClean="0">
              <a:solidFill>
                <a:schemeClr val="tx1"/>
              </a:solidFill>
              <a:latin typeface="Baskerville" charset="0"/>
              <a:ea typeface="Baskerville" charset="0"/>
              <a:cs typeface="Baskerville" charset="0"/>
            </a:endParaRPr>
          </a:p>
          <a:p>
            <a:r>
              <a:rPr lang="en-US" sz="900" baseline="30000" dirty="0" smtClean="0">
                <a:solidFill>
                  <a:schemeClr val="tx1"/>
                </a:solidFill>
                <a:latin typeface="Baskerville" charset="0"/>
                <a:ea typeface="Baskerville" charset="0"/>
                <a:cs typeface="Baskerville" charset="0"/>
              </a:rPr>
              <a:t>1</a:t>
            </a:r>
            <a:r>
              <a:rPr lang="en-US" sz="900" dirty="0" smtClean="0">
                <a:solidFill>
                  <a:schemeClr val="tx1"/>
                </a:solidFill>
                <a:latin typeface="Baskerville" charset="0"/>
                <a:ea typeface="Baskerville" charset="0"/>
                <a:cs typeface="Baskerville" charset="0"/>
              </a:rPr>
              <a:t>Diagnostic and Statistical Manual of Mental Disorders: DSM-5 (5th ed.). (2013). Arlington,  VA: American Psychiatric Association.</a:t>
            </a:r>
          </a:p>
          <a:p>
            <a:r>
              <a:rPr lang="en-US" sz="900" baseline="30000" dirty="0" smtClean="0">
                <a:solidFill>
                  <a:schemeClr val="tx1"/>
                </a:solidFill>
                <a:latin typeface="Baskerville" charset="0"/>
                <a:ea typeface="Baskerville" charset="0"/>
                <a:cs typeface="Baskerville" charset="0"/>
              </a:rPr>
              <a:t>2</a:t>
            </a:r>
            <a:r>
              <a:rPr lang="en-US" sz="900" dirty="0" smtClean="0">
                <a:solidFill>
                  <a:schemeClr val="tx1"/>
                </a:solidFill>
                <a:latin typeface="Baskerville" charset="0"/>
                <a:ea typeface="Baskerville" charset="0"/>
                <a:cs typeface="Baskerville" charset="0"/>
              </a:rPr>
              <a:t>Autism Spectrum Disorder (ASD). (2018, May 03). Retrieved October 16, 2018, from </a:t>
            </a:r>
            <a:r>
              <a:rPr lang="en-US" sz="900" u="sng" dirty="0" smtClean="0">
                <a:solidFill>
                  <a:schemeClr val="tx1"/>
                </a:solidFill>
                <a:latin typeface="Baskerville" charset="0"/>
                <a:ea typeface="Baskerville" charset="0"/>
                <a:cs typeface="Baskerville" charset="0"/>
                <a:hlinkClick r:id="rId3"/>
              </a:rPr>
              <a:t>https://www.cdc.gov/ncbddd/autism/facts.html</a:t>
            </a:r>
            <a:endParaRPr lang="en-US" sz="900" dirty="0" smtClean="0">
              <a:solidFill>
                <a:schemeClr val="tx1"/>
              </a:solidFill>
              <a:latin typeface="Baskerville" charset="0"/>
              <a:ea typeface="Baskerville" charset="0"/>
              <a:cs typeface="Baskerville" charset="0"/>
            </a:endParaRPr>
          </a:p>
          <a:p>
            <a:r>
              <a:rPr lang="en-US" sz="900" baseline="30000" dirty="0" smtClean="0">
                <a:solidFill>
                  <a:schemeClr val="tx1"/>
                </a:solidFill>
                <a:latin typeface="Baskerville" charset="0"/>
                <a:ea typeface="Baskerville" charset="0"/>
                <a:cs typeface="Baskerville" charset="0"/>
              </a:rPr>
              <a:t>3</a:t>
            </a:r>
            <a:r>
              <a:rPr lang="en-US" sz="900" dirty="0" smtClean="0">
                <a:solidFill>
                  <a:schemeClr val="tx1"/>
                </a:solidFill>
                <a:latin typeface="Baskerville" charset="0"/>
                <a:ea typeface="Baskerville" charset="0"/>
                <a:cs typeface="Baskerville" charset="0"/>
              </a:rPr>
              <a:t>Autism Speaks. (2018). Retrieved October 17, 2018, from </a:t>
            </a:r>
            <a:r>
              <a:rPr lang="en-US" sz="900" u="sng" dirty="0" smtClean="0">
                <a:solidFill>
                  <a:schemeClr val="tx1"/>
                </a:solidFill>
                <a:latin typeface="Baskerville" charset="0"/>
                <a:ea typeface="Baskerville" charset="0"/>
                <a:cs typeface="Baskerville" charset="0"/>
                <a:hlinkClick r:id="rId4"/>
              </a:rPr>
              <a:t>https://www.autismspeaks.org/</a:t>
            </a:r>
            <a:r>
              <a:rPr lang="en-US" sz="900" dirty="0" smtClean="0">
                <a:solidFill>
                  <a:schemeClr val="tx1"/>
                </a:solidFill>
                <a:latin typeface="Baskerville" charset="0"/>
                <a:ea typeface="Baskerville" charset="0"/>
                <a:cs typeface="Baskerville" charset="0"/>
              </a:rPr>
              <a:t> </a:t>
            </a:r>
          </a:p>
          <a:p>
            <a:r>
              <a:rPr lang="en-US" sz="900" baseline="30000" dirty="0" smtClean="0">
                <a:solidFill>
                  <a:schemeClr val="tx1"/>
                </a:solidFill>
                <a:latin typeface="Baskerville" charset="0"/>
                <a:ea typeface="Baskerville" charset="0"/>
                <a:cs typeface="Baskerville" charset="0"/>
              </a:rPr>
              <a:t>4 </a:t>
            </a:r>
            <a:r>
              <a:rPr lang="en-US" sz="900" dirty="0" smtClean="0">
                <a:solidFill>
                  <a:schemeClr val="tx1"/>
                </a:solidFill>
                <a:latin typeface="Baskerville" charset="0"/>
                <a:ea typeface="Baskerville" charset="0"/>
                <a:cs typeface="Baskerville" charset="0"/>
              </a:rPr>
              <a:t>Mandy, W., </a:t>
            </a:r>
            <a:r>
              <a:rPr lang="en-US" sz="900" dirty="0" err="1" smtClean="0">
                <a:solidFill>
                  <a:schemeClr val="tx1"/>
                </a:solidFill>
                <a:latin typeface="Baskerville" charset="0"/>
                <a:ea typeface="Baskerville" charset="0"/>
                <a:cs typeface="Baskerville" charset="0"/>
              </a:rPr>
              <a:t>Chilvers</a:t>
            </a:r>
            <a:r>
              <a:rPr lang="en-US" sz="900" dirty="0" smtClean="0">
                <a:solidFill>
                  <a:schemeClr val="tx1"/>
                </a:solidFill>
                <a:latin typeface="Baskerville" charset="0"/>
                <a:ea typeface="Baskerville" charset="0"/>
                <a:cs typeface="Baskerville" charset="0"/>
              </a:rPr>
              <a:t>, R., Chowdhury, U., Salter, G., </a:t>
            </a:r>
            <a:r>
              <a:rPr lang="en-US" sz="900" dirty="0" err="1" smtClean="0">
                <a:solidFill>
                  <a:schemeClr val="tx1"/>
                </a:solidFill>
                <a:latin typeface="Baskerville" charset="0"/>
                <a:ea typeface="Baskerville" charset="0"/>
                <a:cs typeface="Baskerville" charset="0"/>
              </a:rPr>
              <a:t>Seigal</a:t>
            </a:r>
            <a:r>
              <a:rPr lang="en-US" sz="900" dirty="0" smtClean="0">
                <a:solidFill>
                  <a:schemeClr val="tx1"/>
                </a:solidFill>
                <a:latin typeface="Baskerville" charset="0"/>
                <a:ea typeface="Baskerville" charset="0"/>
                <a:cs typeface="Baskerville" charset="0"/>
              </a:rPr>
              <a:t>, A., &amp; </a:t>
            </a:r>
            <a:r>
              <a:rPr lang="en-US" sz="900" dirty="0" err="1" smtClean="0">
                <a:solidFill>
                  <a:schemeClr val="tx1"/>
                </a:solidFill>
                <a:latin typeface="Baskerville" charset="0"/>
                <a:ea typeface="Baskerville" charset="0"/>
                <a:cs typeface="Baskerville" charset="0"/>
              </a:rPr>
              <a:t>Skuse</a:t>
            </a:r>
            <a:r>
              <a:rPr lang="en-US" sz="900" dirty="0" smtClean="0">
                <a:solidFill>
                  <a:schemeClr val="tx1"/>
                </a:solidFill>
                <a:latin typeface="Baskerville" charset="0"/>
                <a:ea typeface="Baskerville" charset="0"/>
                <a:cs typeface="Baskerville" charset="0"/>
              </a:rPr>
              <a:t>, D. (20110, September 23). Sex Differences in Autism Spectrum Disorder: Evidence from a Large  Sample of Children and Adolescents. </a:t>
            </a:r>
          </a:p>
          <a:p>
            <a:r>
              <a:rPr lang="en-US" sz="900" dirty="0" smtClean="0">
                <a:solidFill>
                  <a:schemeClr val="tx1"/>
                </a:solidFill>
                <a:latin typeface="Baskerville" charset="0"/>
                <a:ea typeface="Baskerville" charset="0"/>
                <a:cs typeface="Baskerville" charset="0"/>
              </a:rPr>
              <a:t>Retrieved October 16, 2018, from </a:t>
            </a:r>
          </a:p>
          <a:p>
            <a:r>
              <a:rPr lang="en-US" sz="900" u="sng" dirty="0" smtClean="0">
                <a:solidFill>
                  <a:schemeClr val="tx1"/>
                </a:solidFill>
                <a:latin typeface="Baskerville" charset="0"/>
                <a:ea typeface="Baskerville" charset="0"/>
                <a:cs typeface="Baskerville" charset="0"/>
                <a:hlinkClick r:id="rId5"/>
              </a:rPr>
              <a:t>https://www.ncbi.nlm.nih.gov/pubmed/21947663/</a:t>
            </a:r>
            <a:endParaRPr lang="en-US" sz="900" dirty="0" smtClean="0">
              <a:solidFill>
                <a:schemeClr val="tx1"/>
              </a:solidFill>
              <a:latin typeface="Baskerville" charset="0"/>
              <a:ea typeface="Baskerville" charset="0"/>
              <a:cs typeface="Baskerville" charset="0"/>
            </a:endParaRPr>
          </a:p>
          <a:p>
            <a:r>
              <a:rPr lang="en-US" sz="900" baseline="30000" dirty="0" smtClean="0">
                <a:solidFill>
                  <a:schemeClr val="tx1"/>
                </a:solidFill>
                <a:latin typeface="Baskerville" charset="0"/>
                <a:ea typeface="Baskerville" charset="0"/>
                <a:cs typeface="Baskerville" charset="0"/>
              </a:rPr>
              <a:t>5</a:t>
            </a:r>
            <a:r>
              <a:rPr lang="en-US" sz="900" dirty="0" smtClean="0">
                <a:solidFill>
                  <a:schemeClr val="tx1"/>
                </a:solidFill>
                <a:latin typeface="Baskerville" charset="0"/>
                <a:ea typeface="Baskerville" charset="0"/>
                <a:cs typeface="Baskerville" charset="0"/>
              </a:rPr>
              <a:t>Head, A. M., </a:t>
            </a:r>
            <a:r>
              <a:rPr lang="en-US" sz="900" dirty="0" err="1" smtClean="0">
                <a:solidFill>
                  <a:schemeClr val="tx1"/>
                </a:solidFill>
                <a:latin typeface="Baskerville" charset="0"/>
                <a:ea typeface="Baskerville" charset="0"/>
                <a:cs typeface="Baskerville" charset="0"/>
              </a:rPr>
              <a:t>McGillivary</a:t>
            </a:r>
            <a:r>
              <a:rPr lang="en-US" sz="900" dirty="0" smtClean="0">
                <a:solidFill>
                  <a:schemeClr val="tx1"/>
                </a:solidFill>
                <a:latin typeface="Baskerville" charset="0"/>
                <a:ea typeface="Baskerville" charset="0"/>
                <a:cs typeface="Baskerville" charset="0"/>
              </a:rPr>
              <a:t>, J. A., &amp; Stokes, M. A. (2014, February 28). Gender differences in emotionality and sociability in children with autism spectrum disorders. Retrieved October 16, 2018, from </a:t>
            </a:r>
          </a:p>
          <a:p>
            <a:r>
              <a:rPr lang="en-US" sz="900" dirty="0" smtClean="0">
                <a:solidFill>
                  <a:schemeClr val="tx1"/>
                </a:solidFill>
                <a:latin typeface="Baskerville" charset="0"/>
                <a:ea typeface="Baskerville" charset="0"/>
                <a:cs typeface="Baskerville" charset="0"/>
              </a:rPr>
              <a:t>  </a:t>
            </a:r>
            <a:r>
              <a:rPr lang="en-US" sz="900" u="sng" dirty="0" smtClean="0">
                <a:solidFill>
                  <a:schemeClr val="tx1"/>
                </a:solidFill>
                <a:latin typeface="Baskerville" charset="0"/>
                <a:ea typeface="Baskerville" charset="0"/>
                <a:cs typeface="Baskerville" charset="0"/>
                <a:hlinkClick r:id="rId6"/>
              </a:rPr>
              <a:t>https://molecularautism.biomedcentral.com/articles/10.1186/2040-2392-5-19</a:t>
            </a:r>
            <a:r>
              <a:rPr lang="en-US" sz="900" dirty="0" smtClean="0">
                <a:solidFill>
                  <a:schemeClr val="tx1"/>
                </a:solidFill>
                <a:latin typeface="Baskerville" charset="0"/>
                <a:ea typeface="Baskerville" charset="0"/>
                <a:cs typeface="Baskerville" charset="0"/>
              </a:rPr>
              <a:t> </a:t>
            </a:r>
          </a:p>
          <a:p>
            <a:r>
              <a:rPr lang="en-US" sz="900" baseline="30000" dirty="0" smtClean="0">
                <a:solidFill>
                  <a:schemeClr val="tx1"/>
                </a:solidFill>
                <a:latin typeface="Baskerville" charset="0"/>
                <a:ea typeface="Baskerville" charset="0"/>
                <a:cs typeface="Baskerville" charset="0"/>
              </a:rPr>
              <a:t>6</a:t>
            </a:r>
            <a:r>
              <a:rPr lang="en-US" sz="900" dirty="0" smtClean="0">
                <a:solidFill>
                  <a:schemeClr val="tx1"/>
                </a:solidFill>
                <a:latin typeface="Baskerville" charset="0"/>
                <a:ea typeface="Baskerville" charset="0"/>
                <a:cs typeface="Baskerville" charset="0"/>
              </a:rPr>
              <a:t>Newschaffer, C. J., &amp; Curran, L. K. (2003). Autism: An Emerging Public Health Problem. Retrieved October 15, 2018, from </a:t>
            </a:r>
            <a:r>
              <a:rPr lang="en-US" sz="900" u="sng" dirty="0" smtClean="0">
                <a:solidFill>
                  <a:schemeClr val="tx1"/>
                </a:solidFill>
                <a:latin typeface="Baskerville" charset="0"/>
                <a:ea typeface="Baskerville" charset="0"/>
                <a:cs typeface="Baskerville" charset="0"/>
                <a:hlinkClick r:id="rId7"/>
              </a:rPr>
              <a:t>https://www.ncbi.nlm.nih.gov/pmc/articles/PMC1497571/</a:t>
            </a:r>
            <a:r>
              <a:rPr lang="en-US" sz="900" dirty="0" smtClean="0">
                <a:solidFill>
                  <a:schemeClr val="tx1"/>
                </a:solidFill>
                <a:latin typeface="Baskerville" charset="0"/>
                <a:ea typeface="Baskerville" charset="0"/>
                <a:cs typeface="Baskerville" charset="0"/>
              </a:rPr>
              <a:t> </a:t>
            </a:r>
          </a:p>
          <a:p>
            <a:r>
              <a:rPr lang="en-US" sz="900" baseline="30000" dirty="0" smtClean="0">
                <a:solidFill>
                  <a:schemeClr val="tx1"/>
                </a:solidFill>
                <a:latin typeface="Baskerville" charset="0"/>
                <a:ea typeface="Baskerville" charset="0"/>
                <a:cs typeface="Baskerville" charset="0"/>
              </a:rPr>
              <a:t>7</a:t>
            </a:r>
            <a:r>
              <a:rPr lang="en-US" sz="900" dirty="0" smtClean="0">
                <a:solidFill>
                  <a:schemeClr val="tx1"/>
                </a:solidFill>
                <a:latin typeface="Baskerville" charset="0"/>
                <a:ea typeface="Baskerville" charset="0"/>
                <a:cs typeface="Baskerville" charset="0"/>
              </a:rPr>
              <a:t>Lowry, L. (2017). Misunderstood Girls: A look at gender differences in Autism. Retrieved </a:t>
            </a:r>
            <a:r>
              <a:rPr lang="en-US" sz="900" dirty="0">
                <a:solidFill>
                  <a:schemeClr val="tx1"/>
                </a:solidFill>
                <a:latin typeface="Baskerville" charset="0"/>
                <a:ea typeface="Baskerville" charset="0"/>
                <a:cs typeface="Baskerville" charset="0"/>
              </a:rPr>
              <a:t>October 16, 2018, from </a:t>
            </a:r>
            <a:r>
              <a:rPr lang="en-US" sz="900" dirty="0">
                <a:latin typeface="Baskerville" charset="0"/>
                <a:ea typeface="Baskerville" charset="0"/>
                <a:cs typeface="Baskerville" charset="0"/>
                <a:hlinkClick r:id="rId8"/>
              </a:rPr>
              <a:t>https://www.hanen.org/SiteAssets/Articles---Printer-Friendly/Research-in-your-Daily-Work/Misunderstood-Girls-A-look-at-gender-differences-i.aspx</a:t>
            </a:r>
            <a:r>
              <a:rPr lang="en-US" sz="900" dirty="0">
                <a:latin typeface="Baskerville" charset="0"/>
                <a:ea typeface="Baskerville" charset="0"/>
                <a:cs typeface="Baskerville" charset="0"/>
              </a:rPr>
              <a:t> </a:t>
            </a:r>
            <a:endParaRPr lang="en-US" sz="900" dirty="0" smtClean="0">
              <a:latin typeface="Baskerville" charset="0"/>
              <a:ea typeface="Baskerville" charset="0"/>
              <a:cs typeface="Baskerville" charset="0"/>
            </a:endParaRPr>
          </a:p>
          <a:p>
            <a:endParaRPr lang="en-US" sz="900" dirty="0">
              <a:latin typeface="Baskerville" charset="0"/>
              <a:ea typeface="Baskerville" charset="0"/>
              <a:cs typeface="Baskerville" charset="0"/>
            </a:endParaRPr>
          </a:p>
        </p:txBody>
      </p:sp>
      <p:sp>
        <p:nvSpPr>
          <p:cNvPr id="12" name="Rectangle 11"/>
          <p:cNvSpPr/>
          <p:nvPr/>
        </p:nvSpPr>
        <p:spPr>
          <a:xfrm>
            <a:off x="21983472" y="3243673"/>
            <a:ext cx="12256827" cy="3061297"/>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smtClean="0">
                <a:solidFill>
                  <a:schemeClr val="tx1"/>
                </a:solidFill>
                <a:latin typeface="Baskerville" charset="0"/>
                <a:ea typeface="Baskerville" charset="0"/>
                <a:cs typeface="Baskerville" charset="0"/>
              </a:rPr>
              <a:t>Characteristics can be defined as a group of qualities whereas a behavior is a more structured occurrence of events or actions. A </a:t>
            </a:r>
            <a:r>
              <a:rPr lang="en-US" sz="2400" dirty="0">
                <a:solidFill>
                  <a:schemeClr val="tx1"/>
                </a:solidFill>
                <a:latin typeface="Baskerville" charset="0"/>
                <a:ea typeface="Baskerville" charset="0"/>
                <a:cs typeface="Baskerville" charset="0"/>
              </a:rPr>
              <a:t>specific characteristics unique to children with ASD includes their lack of communication</a:t>
            </a:r>
            <a:r>
              <a:rPr lang="en-US" sz="2400" dirty="0">
                <a:solidFill>
                  <a:schemeClr val="tx1"/>
                </a:solidFill>
              </a:rPr>
              <a:t>. </a:t>
            </a:r>
            <a:r>
              <a:rPr lang="en-US" sz="2400" dirty="0" smtClean="0">
                <a:solidFill>
                  <a:schemeClr val="tx1"/>
                </a:solidFill>
                <a:latin typeface="Baskerville" charset="0"/>
                <a:ea typeface="Baskerville" charset="0"/>
                <a:cs typeface="Baskerville" charset="0"/>
              </a:rPr>
              <a:t>A </a:t>
            </a:r>
            <a:r>
              <a:rPr lang="en-US" sz="2400" dirty="0">
                <a:solidFill>
                  <a:schemeClr val="tx1"/>
                </a:solidFill>
                <a:latin typeface="Baskerville" charset="0"/>
                <a:ea typeface="Baskerville" charset="0"/>
                <a:cs typeface="Baskerville" charset="0"/>
              </a:rPr>
              <a:t>recent study conducted explains gender differences by using data and information from observations. </a:t>
            </a:r>
            <a:r>
              <a:rPr lang="en-US" sz="2400" dirty="0" smtClean="0">
                <a:solidFill>
                  <a:schemeClr val="tx1"/>
                </a:solidFill>
                <a:latin typeface="Baskerville" charset="0"/>
                <a:ea typeface="Baskerville" charset="0"/>
                <a:cs typeface="Baskerville" charset="0"/>
              </a:rPr>
              <a:t>Males scores were higher than females in the communication category while female scores dominated in areas such as auditory sensitivity, and gross-motor impairment.</a:t>
            </a:r>
            <a:r>
              <a:rPr lang="en-US" sz="2400" baseline="30000" dirty="0" smtClean="0">
                <a:solidFill>
                  <a:schemeClr val="tx1"/>
                </a:solidFill>
                <a:latin typeface="Baskerville" charset="0"/>
                <a:ea typeface="Baskerville" charset="0"/>
                <a:cs typeface="Baskerville" charset="0"/>
              </a:rPr>
              <a:t> 4  </a:t>
            </a:r>
            <a:r>
              <a:rPr lang="en-US" sz="2400" dirty="0" smtClean="0">
                <a:solidFill>
                  <a:schemeClr val="tx1"/>
                </a:solidFill>
                <a:latin typeface="Baskerville" charset="0"/>
                <a:ea typeface="Baskerville" charset="0"/>
                <a:cs typeface="Baskerville" charset="0"/>
              </a:rPr>
              <a:t>Female </a:t>
            </a:r>
            <a:r>
              <a:rPr lang="en-US" sz="2400" dirty="0">
                <a:solidFill>
                  <a:schemeClr val="tx1"/>
                </a:solidFill>
                <a:latin typeface="Baskerville" charset="0"/>
                <a:ea typeface="Baskerville" charset="0"/>
                <a:cs typeface="Baskerville" charset="0"/>
              </a:rPr>
              <a:t>behavior differences are social behaviors, whereas male behaviors tend to be aggressive. </a:t>
            </a:r>
            <a:r>
              <a:rPr lang="en-US" sz="2400" baseline="30000" dirty="0">
                <a:solidFill>
                  <a:schemeClr val="tx1"/>
                </a:solidFill>
                <a:latin typeface="Baskerville" charset="0"/>
                <a:ea typeface="Baskerville" charset="0"/>
                <a:cs typeface="Baskerville" charset="0"/>
              </a:rPr>
              <a:t>5</a:t>
            </a:r>
            <a:r>
              <a:rPr lang="en-US" sz="2400" dirty="0" smtClean="0">
                <a:solidFill>
                  <a:schemeClr val="tx1"/>
                </a:solidFill>
                <a:latin typeface="Baskerville" charset="0"/>
                <a:ea typeface="Baskerville" charset="0"/>
                <a:cs typeface="Baskerville" charset="0"/>
              </a:rPr>
              <a:t> </a:t>
            </a:r>
            <a:r>
              <a:rPr lang="en-US" sz="2400" dirty="0">
                <a:solidFill>
                  <a:schemeClr val="tx1"/>
                </a:solidFill>
                <a:latin typeface="Baskerville" charset="0"/>
                <a:ea typeface="Baskerville" charset="0"/>
                <a:cs typeface="Baskerville" charset="0"/>
              </a:rPr>
              <a:t>A large reason for under diagnosis of females arises from behavioral differences. Expected behaviors of females are similar to behaviors in females with ASD. </a:t>
            </a:r>
            <a:endParaRPr lang="en-US" sz="2400" baseline="30000" dirty="0">
              <a:solidFill>
                <a:schemeClr val="tx1"/>
              </a:solidFill>
              <a:latin typeface="Baskerville" charset="0"/>
              <a:ea typeface="Baskerville" charset="0"/>
              <a:cs typeface="Baskerville" charset="0"/>
            </a:endParaRPr>
          </a:p>
        </p:txBody>
      </p:sp>
      <p:sp>
        <p:nvSpPr>
          <p:cNvPr id="18" name="Rectangle 17"/>
          <p:cNvSpPr/>
          <p:nvPr/>
        </p:nvSpPr>
        <p:spPr>
          <a:xfrm>
            <a:off x="21995350" y="6778959"/>
            <a:ext cx="12264718" cy="3135205"/>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Baskerville" charset="0"/>
                <a:ea typeface="Baskerville" charset="0"/>
                <a:cs typeface="Baskerville" charset="0"/>
              </a:rPr>
              <a:t>Behaviors of ASD are often viewed as unique to the disorder, but may sometimes closely resemble those of other disorders. The characterizing and recognition of ASD is strictly based off of the behaviors that are </a:t>
            </a:r>
            <a:r>
              <a:rPr lang="en-US" sz="2400" dirty="0" smtClean="0">
                <a:solidFill>
                  <a:schemeClr val="tx1"/>
                </a:solidFill>
                <a:latin typeface="Baskerville" charset="0"/>
                <a:ea typeface="Baskerville" charset="0"/>
                <a:cs typeface="Baskerville" charset="0"/>
              </a:rPr>
              <a:t>displayed.</a:t>
            </a:r>
            <a:r>
              <a:rPr lang="en-US" sz="2400" baseline="30000" dirty="0">
                <a:solidFill>
                  <a:schemeClr val="tx1"/>
                </a:solidFill>
                <a:latin typeface="Baskerville" charset="0"/>
                <a:ea typeface="Baskerville" charset="0"/>
                <a:cs typeface="Baskerville" charset="0"/>
              </a:rPr>
              <a:t>6</a:t>
            </a:r>
            <a:r>
              <a:rPr lang="en-US" sz="2400" baseline="30000" dirty="0" smtClean="0">
                <a:solidFill>
                  <a:schemeClr val="tx1"/>
                </a:solidFill>
                <a:latin typeface="Baskerville" charset="0"/>
                <a:ea typeface="Baskerville" charset="0"/>
                <a:cs typeface="Baskerville" charset="0"/>
              </a:rPr>
              <a:t> </a:t>
            </a:r>
            <a:r>
              <a:rPr lang="en-US" sz="2400" dirty="0" smtClean="0">
                <a:solidFill>
                  <a:schemeClr val="tx1"/>
                </a:solidFill>
                <a:latin typeface="Baskerville" charset="0"/>
                <a:ea typeface="Baskerville" charset="0"/>
                <a:cs typeface="Baskerville" charset="0"/>
              </a:rPr>
              <a:t>A specific study performed </a:t>
            </a:r>
            <a:r>
              <a:rPr lang="en-US" sz="2400" dirty="0">
                <a:solidFill>
                  <a:schemeClr val="tx1"/>
                </a:solidFill>
                <a:latin typeface="Baskerville" charset="0"/>
                <a:ea typeface="Baskerville" charset="0"/>
                <a:cs typeface="Baskerville" charset="0"/>
              </a:rPr>
              <a:t>by researchers examined the </a:t>
            </a:r>
            <a:r>
              <a:rPr lang="en-US" sz="2400" dirty="0" smtClean="0">
                <a:solidFill>
                  <a:schemeClr val="tx1"/>
                </a:solidFill>
                <a:latin typeface="Baskerville" charset="0"/>
                <a:ea typeface="Baskerville" charset="0"/>
                <a:cs typeface="Baskerville" charset="0"/>
              </a:rPr>
              <a:t>specific differences </a:t>
            </a:r>
            <a:r>
              <a:rPr lang="en-US" sz="2400" dirty="0">
                <a:solidFill>
                  <a:schemeClr val="tx1"/>
                </a:solidFill>
                <a:latin typeface="Baskerville" charset="0"/>
                <a:ea typeface="Baskerville" charset="0"/>
                <a:cs typeface="Baskerville" charset="0"/>
              </a:rPr>
              <a:t>in behaviors using interviews with parents and a professional psychologist to measure important areas of behavioral functions. The results of the study concluded that females tended to struggle more in areas of conduct and emotional instability, whereas boys tended to score higher in areas such as conduct and </a:t>
            </a:r>
            <a:r>
              <a:rPr lang="en-US" sz="2400" dirty="0" smtClean="0">
                <a:solidFill>
                  <a:schemeClr val="tx1"/>
                </a:solidFill>
                <a:latin typeface="Baskerville" charset="0"/>
                <a:ea typeface="Baskerville" charset="0"/>
                <a:cs typeface="Baskerville" charset="0"/>
              </a:rPr>
              <a:t>hyperactivity.</a:t>
            </a:r>
            <a:r>
              <a:rPr lang="en-US" sz="2400" baseline="30000" dirty="0">
                <a:solidFill>
                  <a:schemeClr val="tx1"/>
                </a:solidFill>
                <a:latin typeface="Baskerville" charset="0"/>
                <a:ea typeface="Baskerville" charset="0"/>
                <a:cs typeface="Baskerville" charset="0"/>
              </a:rPr>
              <a:t>7</a:t>
            </a:r>
            <a:endParaRPr lang="en-US" sz="2400" baseline="30000" dirty="0">
              <a:solidFill>
                <a:schemeClr val="tx1"/>
              </a:solidFill>
              <a:latin typeface="Baskerville" charset="0"/>
              <a:ea typeface="Baskerville" charset="0"/>
              <a:cs typeface="Baskerville" charset="0"/>
            </a:endParaRPr>
          </a:p>
        </p:txBody>
      </p:sp>
      <p:sp>
        <p:nvSpPr>
          <p:cNvPr id="20" name="Rectangle 19"/>
          <p:cNvSpPr/>
          <p:nvPr/>
        </p:nvSpPr>
        <p:spPr>
          <a:xfrm>
            <a:off x="21983472" y="6304970"/>
            <a:ext cx="12270325" cy="694366"/>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Abadi MT Condensed Extra Bold" charset="0"/>
                <a:ea typeface="Abadi MT Condensed Extra Bold" charset="0"/>
                <a:cs typeface="Abadi MT Condensed Extra Bold" charset="0"/>
              </a:rPr>
              <a:t>Behavioral Differences </a:t>
            </a:r>
            <a:endParaRPr lang="en-US" sz="4000" dirty="0">
              <a:solidFill>
                <a:schemeClr val="tx1"/>
              </a:solidFill>
              <a:latin typeface="Abadi MT Condensed Extra Bold" charset="0"/>
              <a:ea typeface="Abadi MT Condensed Extra Bold" charset="0"/>
              <a:cs typeface="Abadi MT Condensed Extra Bold" charset="0"/>
            </a:endParaRPr>
          </a:p>
        </p:txBody>
      </p:sp>
      <p:sp>
        <p:nvSpPr>
          <p:cNvPr id="22" name="Rectangle 21"/>
          <p:cNvSpPr/>
          <p:nvPr/>
        </p:nvSpPr>
        <p:spPr>
          <a:xfrm>
            <a:off x="420241" y="13365503"/>
            <a:ext cx="12470617" cy="2759942"/>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Baskerville" charset="0"/>
                <a:ea typeface="Baskerville" charset="0"/>
                <a:cs typeface="Baskerville" charset="0"/>
              </a:rPr>
              <a:t>Currently, ASD is one of the leading learning disabilities among young children and continues to be on the rise. </a:t>
            </a:r>
            <a:r>
              <a:rPr lang="en-US" sz="2400" dirty="0" smtClean="0">
                <a:solidFill>
                  <a:schemeClr val="tx1"/>
                </a:solidFill>
                <a:latin typeface="Baskerville" charset="0"/>
                <a:ea typeface="Baskerville" charset="0"/>
                <a:cs typeface="Baskerville" charset="0"/>
              </a:rPr>
              <a:t>According </a:t>
            </a:r>
            <a:r>
              <a:rPr lang="en-US" sz="2400" dirty="0">
                <a:solidFill>
                  <a:schemeClr val="tx1"/>
                </a:solidFill>
                <a:latin typeface="Baskerville" charset="0"/>
                <a:ea typeface="Baskerville" charset="0"/>
                <a:cs typeface="Baskerville" charset="0"/>
              </a:rPr>
              <a:t>to the Center for Disease </a:t>
            </a:r>
            <a:r>
              <a:rPr lang="en-US" sz="2400" dirty="0" smtClean="0">
                <a:solidFill>
                  <a:schemeClr val="tx1"/>
                </a:solidFill>
                <a:latin typeface="Baskerville" charset="0"/>
                <a:ea typeface="Baskerville" charset="0"/>
                <a:cs typeface="Baskerville" charset="0"/>
              </a:rPr>
              <a:t>Control, ASD </a:t>
            </a:r>
            <a:r>
              <a:rPr lang="en-US" sz="2400" dirty="0">
                <a:solidFill>
                  <a:schemeClr val="tx1"/>
                </a:solidFill>
                <a:latin typeface="Baskerville" charset="0"/>
                <a:ea typeface="Baskerville" charset="0"/>
                <a:cs typeface="Baskerville" charset="0"/>
              </a:rPr>
              <a:t>affects 1 in every 59 children and is more prevalent in boys at a rate of 4 times the likelihood compared to </a:t>
            </a:r>
            <a:r>
              <a:rPr lang="en-US" sz="2400" dirty="0" smtClean="0">
                <a:solidFill>
                  <a:schemeClr val="tx1"/>
                </a:solidFill>
                <a:latin typeface="Baskerville" charset="0"/>
                <a:ea typeface="Baskerville" charset="0"/>
                <a:cs typeface="Baskerville" charset="0"/>
              </a:rPr>
              <a:t>girls.</a:t>
            </a:r>
            <a:r>
              <a:rPr lang="en-US" sz="2400" baseline="30000" dirty="0" smtClean="0">
                <a:solidFill>
                  <a:schemeClr val="tx1"/>
                </a:solidFill>
                <a:latin typeface="Baskerville" charset="0"/>
                <a:ea typeface="Baskerville" charset="0"/>
                <a:cs typeface="Baskerville" charset="0"/>
              </a:rPr>
              <a:t>2</a:t>
            </a:r>
            <a:r>
              <a:rPr lang="en-US" sz="2400" dirty="0" smtClean="0">
                <a:solidFill>
                  <a:schemeClr val="tx1"/>
                </a:solidFill>
                <a:latin typeface="Baskerville" charset="0"/>
                <a:ea typeface="Baskerville" charset="0"/>
                <a:cs typeface="Baskerville" charset="0"/>
              </a:rPr>
              <a:t> </a:t>
            </a:r>
            <a:r>
              <a:rPr lang="en-US" sz="2400" dirty="0">
                <a:solidFill>
                  <a:schemeClr val="tx1"/>
                </a:solidFill>
                <a:latin typeface="Baskerville" charset="0"/>
                <a:ea typeface="Baskerville" charset="0"/>
                <a:cs typeface="Baskerville" charset="0"/>
              </a:rPr>
              <a:t>The dramatic difference in rates </a:t>
            </a:r>
            <a:r>
              <a:rPr lang="en-US" sz="2400" dirty="0" smtClean="0">
                <a:solidFill>
                  <a:schemeClr val="tx1"/>
                </a:solidFill>
                <a:latin typeface="Baskerville" charset="0"/>
                <a:ea typeface="Baskerville" charset="0"/>
                <a:cs typeface="Baskerville" charset="0"/>
              </a:rPr>
              <a:t>can </a:t>
            </a:r>
            <a:r>
              <a:rPr lang="en-US" sz="2400" dirty="0">
                <a:solidFill>
                  <a:schemeClr val="tx1"/>
                </a:solidFill>
                <a:latin typeface="Baskerville" charset="0"/>
                <a:ea typeface="Baskerville" charset="0"/>
                <a:cs typeface="Baskerville" charset="0"/>
              </a:rPr>
              <a:t>be attributed to several things such as genetics, prenatal stress, and even </a:t>
            </a:r>
            <a:r>
              <a:rPr lang="en-US" sz="2400" dirty="0" smtClean="0">
                <a:solidFill>
                  <a:schemeClr val="tx1"/>
                </a:solidFill>
                <a:latin typeface="Baskerville" charset="0"/>
                <a:ea typeface="Baskerville" charset="0"/>
                <a:cs typeface="Baskerville" charset="0"/>
              </a:rPr>
              <a:t>phenotypes</a:t>
            </a:r>
            <a:r>
              <a:rPr lang="en-US" sz="2400" dirty="0">
                <a:solidFill>
                  <a:schemeClr val="tx1"/>
                </a:solidFill>
                <a:latin typeface="Baskerville" charset="0"/>
                <a:ea typeface="Baskerville" charset="0"/>
                <a:cs typeface="Baskerville" charset="0"/>
              </a:rPr>
              <a:t>. Researchers speculate on which is the true cause but continue to research and discover </a:t>
            </a:r>
            <a:r>
              <a:rPr lang="en-US" sz="2400" dirty="0" smtClean="0">
                <a:solidFill>
                  <a:schemeClr val="tx1"/>
                </a:solidFill>
                <a:latin typeface="Baskerville" charset="0"/>
                <a:ea typeface="Baskerville" charset="0"/>
                <a:cs typeface="Baskerville" charset="0"/>
              </a:rPr>
              <a:t>new information. Many </a:t>
            </a:r>
            <a:r>
              <a:rPr lang="en-US" sz="2400" dirty="0">
                <a:solidFill>
                  <a:schemeClr val="tx1"/>
                </a:solidFill>
                <a:latin typeface="Baskerville" charset="0"/>
                <a:ea typeface="Baskerville" charset="0"/>
                <a:cs typeface="Baskerville" charset="0"/>
              </a:rPr>
              <a:t>studies have confirmed that similar level of prevalence in males as being a 4:1 ratio of developing ASD and does not cease to exist among </a:t>
            </a:r>
            <a:r>
              <a:rPr lang="en-US" sz="2400" dirty="0" smtClean="0">
                <a:solidFill>
                  <a:schemeClr val="tx1"/>
                </a:solidFill>
                <a:latin typeface="Baskerville" charset="0"/>
                <a:ea typeface="Baskerville" charset="0"/>
                <a:cs typeface="Baskerville" charset="0"/>
              </a:rPr>
              <a:t>ethnicities</a:t>
            </a:r>
            <a:r>
              <a:rPr lang="en-US" sz="2400" dirty="0">
                <a:solidFill>
                  <a:schemeClr val="tx1"/>
                </a:solidFill>
                <a:latin typeface="Baskerville" charset="0"/>
                <a:ea typeface="Baskerville" charset="0"/>
                <a:cs typeface="Baskerville" charset="0"/>
              </a:rPr>
              <a:t>, races, and economic statuses. </a:t>
            </a:r>
          </a:p>
        </p:txBody>
      </p:sp>
      <p:sp>
        <p:nvSpPr>
          <p:cNvPr id="23" name="Rectangle 22"/>
          <p:cNvSpPr/>
          <p:nvPr/>
        </p:nvSpPr>
        <p:spPr>
          <a:xfrm>
            <a:off x="13192828" y="14524479"/>
            <a:ext cx="8484275" cy="68457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4000" dirty="0">
                <a:solidFill>
                  <a:schemeClr val="tx1"/>
                </a:solidFill>
                <a:latin typeface="Abadi MT Condensed Extra Bold" charset="0"/>
                <a:ea typeface="Abadi MT Condensed Extra Bold" charset="0"/>
                <a:cs typeface="Abadi MT Condensed Extra Bold" charset="0"/>
              </a:rPr>
              <a:t>Acknowledgements</a:t>
            </a:r>
          </a:p>
        </p:txBody>
      </p:sp>
      <p:sp>
        <p:nvSpPr>
          <p:cNvPr id="24" name="Rectangle 23"/>
          <p:cNvSpPr/>
          <p:nvPr/>
        </p:nvSpPr>
        <p:spPr>
          <a:xfrm>
            <a:off x="13154443" y="15209052"/>
            <a:ext cx="8522660" cy="766544"/>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200" dirty="0" smtClean="0">
                <a:solidFill>
                  <a:schemeClr val="tx1"/>
                </a:solidFill>
                <a:latin typeface="Baskerville" charset="0"/>
                <a:ea typeface="Baskerville" charset="0"/>
                <a:cs typeface="Baskerville" charset="0"/>
              </a:rPr>
              <a:t>Thank you to Dr. Wosmek as well as fellow classmates in PSYC325 for their guidance and advice.</a:t>
            </a:r>
            <a:endParaRPr lang="en-US" sz="2200" dirty="0">
              <a:solidFill>
                <a:schemeClr val="tx1"/>
              </a:solidFill>
              <a:latin typeface="Baskerville" charset="0"/>
              <a:ea typeface="Baskerville" charset="0"/>
              <a:cs typeface="Baskerville" charset="0"/>
            </a:endParaRPr>
          </a:p>
        </p:txBody>
      </p:sp>
      <p:sp>
        <p:nvSpPr>
          <p:cNvPr id="25" name="Rectangle 24"/>
          <p:cNvSpPr/>
          <p:nvPr/>
        </p:nvSpPr>
        <p:spPr>
          <a:xfrm>
            <a:off x="21983469" y="9704147"/>
            <a:ext cx="12256830" cy="71297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Abadi MT Condensed Extra Bold" charset="0"/>
                <a:ea typeface="Abadi MT Condensed Extra Bold" charset="0"/>
                <a:cs typeface="Abadi MT Condensed Extra Bold" charset="0"/>
              </a:rPr>
              <a:t>Sociability Differences</a:t>
            </a:r>
            <a:endParaRPr lang="en-US" sz="4000" dirty="0">
              <a:solidFill>
                <a:schemeClr val="tx1"/>
              </a:solidFill>
              <a:latin typeface="Abadi MT Condensed Extra Bold" charset="0"/>
              <a:ea typeface="Abadi MT Condensed Extra Bold" charset="0"/>
              <a:cs typeface="Abadi MT Condensed Extra Bold" charset="0"/>
            </a:endParaRPr>
          </a:p>
        </p:txBody>
      </p:sp>
      <p:sp>
        <p:nvSpPr>
          <p:cNvPr id="27" name="Rectangle 26"/>
          <p:cNvSpPr/>
          <p:nvPr/>
        </p:nvSpPr>
        <p:spPr>
          <a:xfrm>
            <a:off x="22000464" y="10414859"/>
            <a:ext cx="12239835" cy="3844179"/>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latin typeface="Baskerville" charset="0"/>
                <a:ea typeface="Baskerville" charset="0"/>
                <a:cs typeface="Baskerville" charset="0"/>
              </a:rPr>
              <a:t>Another prominent characteristic of ASD is their lack of social understandings. The concept of eye contact, dialogue, and facial expressions is a struggle for most.</a:t>
            </a:r>
            <a:r>
              <a:rPr lang="en-US" sz="2400" dirty="0">
                <a:solidFill>
                  <a:schemeClr val="tx1"/>
                </a:solidFill>
                <a:latin typeface="Baskerville" charset="0"/>
                <a:ea typeface="Baskerville" charset="0"/>
                <a:cs typeface="Baskerville" charset="0"/>
              </a:rPr>
              <a:t> </a:t>
            </a:r>
            <a:r>
              <a:rPr lang="en-US" sz="2400" dirty="0" smtClean="0">
                <a:solidFill>
                  <a:schemeClr val="tx1"/>
                </a:solidFill>
                <a:latin typeface="Baskerville" charset="0"/>
                <a:ea typeface="Baskerville" charset="0"/>
                <a:cs typeface="Baskerville" charset="0"/>
              </a:rPr>
              <a:t>A recent study performed in 2014 </a:t>
            </a:r>
            <a:r>
              <a:rPr lang="en-US" sz="2400" dirty="0">
                <a:solidFill>
                  <a:schemeClr val="tx1"/>
                </a:solidFill>
                <a:latin typeface="Baskerville" charset="0"/>
                <a:ea typeface="Baskerville" charset="0"/>
                <a:cs typeface="Baskerville" charset="0"/>
              </a:rPr>
              <a:t>recognized the follow social behaviors of the children observed. Results noted in </a:t>
            </a:r>
            <a:r>
              <a:rPr lang="en-US" sz="2400" dirty="0" smtClean="0">
                <a:solidFill>
                  <a:schemeClr val="tx1"/>
                </a:solidFill>
                <a:latin typeface="Baskerville" charset="0"/>
                <a:ea typeface="Baskerville" charset="0"/>
                <a:cs typeface="Baskerville" charset="0"/>
              </a:rPr>
              <a:t>the study </a:t>
            </a:r>
            <a:r>
              <a:rPr lang="en-US" sz="2400" dirty="0">
                <a:solidFill>
                  <a:schemeClr val="tx1"/>
                </a:solidFill>
                <a:latin typeface="Baskerville" charset="0"/>
                <a:ea typeface="Baskerville" charset="0"/>
                <a:cs typeface="Baskerville" charset="0"/>
              </a:rPr>
              <a:t>include the ability of girls to be more opening to share emotions and interests with another as well as nonverbal usage in conversation with peers.</a:t>
            </a:r>
            <a:r>
              <a:rPr lang="en-US" sz="2400" b="1" dirty="0">
                <a:solidFill>
                  <a:schemeClr val="tx1"/>
                </a:solidFill>
                <a:latin typeface="Baskerville" charset="0"/>
                <a:ea typeface="Baskerville" charset="0"/>
                <a:cs typeface="Baskerville" charset="0"/>
              </a:rPr>
              <a:t> </a:t>
            </a:r>
            <a:r>
              <a:rPr lang="en-US" sz="2400" dirty="0">
                <a:solidFill>
                  <a:schemeClr val="tx1"/>
                </a:solidFill>
                <a:latin typeface="Baskerville" charset="0"/>
                <a:ea typeface="Baskerville" charset="0"/>
                <a:cs typeface="Baskerville" charset="0"/>
              </a:rPr>
              <a:t>Females were also able to regulate their emotions, especially outbursts whereas males found it easier to raise their voice and speak inappropriate remarks. Males and females were also seen to have relationships with others but differed in the way they </a:t>
            </a:r>
            <a:r>
              <a:rPr lang="en-US" sz="2400" dirty="0" smtClean="0">
                <a:solidFill>
                  <a:schemeClr val="tx1"/>
                </a:solidFill>
                <a:latin typeface="Baskerville" charset="0"/>
                <a:ea typeface="Baskerville" charset="0"/>
                <a:cs typeface="Baskerville" charset="0"/>
              </a:rPr>
              <a:t>perceived and maintained them.</a:t>
            </a:r>
            <a:r>
              <a:rPr lang="en-US" sz="2400" baseline="30000" dirty="0">
                <a:solidFill>
                  <a:schemeClr val="tx1"/>
                </a:solidFill>
                <a:latin typeface="Baskerville" charset="0"/>
                <a:ea typeface="Baskerville" charset="0"/>
                <a:cs typeface="Baskerville" charset="0"/>
              </a:rPr>
              <a:t>7</a:t>
            </a:r>
            <a:r>
              <a:rPr lang="en-US" sz="2400" dirty="0" smtClean="0">
                <a:solidFill>
                  <a:schemeClr val="tx1"/>
                </a:solidFill>
                <a:latin typeface="Baskerville" charset="0"/>
                <a:ea typeface="Baskerville" charset="0"/>
                <a:cs typeface="Baskerville" charset="0"/>
              </a:rPr>
              <a:t> </a:t>
            </a:r>
            <a:r>
              <a:rPr lang="en-US" sz="2400" dirty="0">
                <a:solidFill>
                  <a:schemeClr val="tx1"/>
                </a:solidFill>
                <a:latin typeface="Baskerville" charset="0"/>
                <a:ea typeface="Baskerville" charset="0"/>
                <a:cs typeface="Baskerville" charset="0"/>
              </a:rPr>
              <a:t>A different study conducted </a:t>
            </a:r>
            <a:r>
              <a:rPr lang="en-US" sz="2400" dirty="0" smtClean="0">
                <a:solidFill>
                  <a:schemeClr val="tx1"/>
                </a:solidFill>
                <a:latin typeface="Baskerville" charset="0"/>
                <a:ea typeface="Baskerville" charset="0"/>
                <a:cs typeface="Baskerville" charset="0"/>
              </a:rPr>
              <a:t>explored </a:t>
            </a:r>
            <a:r>
              <a:rPr lang="en-US" sz="2400" dirty="0">
                <a:solidFill>
                  <a:schemeClr val="tx1"/>
                </a:solidFill>
                <a:latin typeface="Baskerville" charset="0"/>
                <a:ea typeface="Baskerville" charset="0"/>
                <a:cs typeface="Baskerville" charset="0"/>
              </a:rPr>
              <a:t>the differences in sociability between </a:t>
            </a:r>
            <a:r>
              <a:rPr lang="en-US" sz="2400" dirty="0" smtClean="0">
                <a:solidFill>
                  <a:schemeClr val="tx1"/>
                </a:solidFill>
                <a:latin typeface="Baskerville" charset="0"/>
                <a:ea typeface="Baskerville" charset="0"/>
                <a:cs typeface="Baskerville" charset="0"/>
              </a:rPr>
              <a:t>genders. The </a:t>
            </a:r>
            <a:r>
              <a:rPr lang="en-US" sz="2400" dirty="0">
                <a:solidFill>
                  <a:schemeClr val="tx1"/>
                </a:solidFill>
                <a:latin typeface="Baskerville" charset="0"/>
                <a:ea typeface="Baskerville" charset="0"/>
                <a:cs typeface="Baskerville" charset="0"/>
              </a:rPr>
              <a:t>results proved that females with ASD scored higher on all aspects and may have more developed social skills than males with </a:t>
            </a:r>
            <a:r>
              <a:rPr lang="en-US" sz="2400" dirty="0" smtClean="0">
                <a:solidFill>
                  <a:schemeClr val="tx1"/>
                </a:solidFill>
                <a:latin typeface="Baskerville" charset="0"/>
                <a:ea typeface="Baskerville" charset="0"/>
                <a:cs typeface="Baskerville" charset="0"/>
              </a:rPr>
              <a:t>ASD.</a:t>
            </a:r>
            <a:r>
              <a:rPr lang="en-US" sz="2400" baseline="30000" dirty="0">
                <a:solidFill>
                  <a:schemeClr val="tx1"/>
                </a:solidFill>
                <a:latin typeface="Baskerville" charset="0"/>
                <a:ea typeface="Baskerville" charset="0"/>
                <a:cs typeface="Baskerville" charset="0"/>
              </a:rPr>
              <a:t>5</a:t>
            </a:r>
            <a:endParaRPr lang="en-US" sz="2400" baseline="30000" dirty="0">
              <a:solidFill>
                <a:schemeClr val="tx1"/>
              </a:solidFill>
              <a:latin typeface="Baskerville" charset="0"/>
              <a:ea typeface="Baskerville" charset="0"/>
              <a:cs typeface="Baskerville" charset="0"/>
            </a:endParaRPr>
          </a:p>
        </p:txBody>
      </p:sp>
      <p:pic>
        <p:nvPicPr>
          <p:cNvPr id="29" name="Picture 28">
            <a:extLst>
              <a:ext uri="{FF2B5EF4-FFF2-40B4-BE49-F238E27FC236}">
                <a16:creationId xmlns:a16="http://schemas.microsoft.com/office/drawing/2014/main" xmlns="" id="{DCCD3D08-DFB5-2249-AFF7-D55A85B15A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9625079" y="190205"/>
            <a:ext cx="4615220" cy="1748925"/>
          </a:xfrm>
          <a:prstGeom prst="rect">
            <a:avLst/>
          </a:prstGeom>
        </p:spPr>
      </p:pic>
      <p:pic>
        <p:nvPicPr>
          <p:cNvPr id="32" name="Picture 31"/>
          <p:cNvPicPr>
            <a:picLocks noChangeAspect="1"/>
          </p:cNvPicPr>
          <p:nvPr/>
        </p:nvPicPr>
        <p:blipFill rotWithShape="1">
          <a:blip r:embed="rId10">
            <a:extLst>
              <a:ext uri="{28A0092B-C50C-407E-A947-70E740481C1C}">
                <a14:useLocalDpi xmlns:a14="http://schemas.microsoft.com/office/drawing/2010/main" val="0"/>
              </a:ext>
            </a:extLst>
          </a:blip>
          <a:srcRect b="11690"/>
          <a:stretch/>
        </p:blipFill>
        <p:spPr>
          <a:xfrm>
            <a:off x="13044754" y="3716540"/>
            <a:ext cx="8822710" cy="9754441"/>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4602499" y="-37976"/>
            <a:ext cx="5022580" cy="2158677"/>
          </a:xfrm>
          <a:prstGeom prst="rect">
            <a:avLst/>
          </a:prstGeom>
        </p:spPr>
      </p:pic>
      <p:sp>
        <p:nvSpPr>
          <p:cNvPr id="14" name="Rectangle 13"/>
          <p:cNvSpPr/>
          <p:nvPr/>
        </p:nvSpPr>
        <p:spPr>
          <a:xfrm>
            <a:off x="403569" y="12851215"/>
            <a:ext cx="12465899" cy="546635"/>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tx1"/>
                </a:solidFill>
                <a:latin typeface="Abadi MT Condensed Extra Bold" charset="0"/>
                <a:ea typeface="Abadi MT Condensed Extra Bold" charset="0"/>
                <a:cs typeface="Abadi MT Condensed Extra Bold" charset="0"/>
              </a:rPr>
              <a:t>Prevalence</a:t>
            </a:r>
            <a:endParaRPr lang="en-US" sz="4000" dirty="0">
              <a:solidFill>
                <a:schemeClr val="tx1"/>
              </a:solidFill>
              <a:latin typeface="Abadi MT Condensed Extra Bold" charset="0"/>
              <a:ea typeface="Abadi MT Condensed Extra Bold" charset="0"/>
              <a:cs typeface="Abadi MT Condensed Extra Bold" charset="0"/>
            </a:endParaRPr>
          </a:p>
        </p:txBody>
      </p:sp>
      <p:sp>
        <p:nvSpPr>
          <p:cNvPr id="15" name="TextBox 14"/>
          <p:cNvSpPr txBox="1"/>
          <p:nvPr/>
        </p:nvSpPr>
        <p:spPr>
          <a:xfrm>
            <a:off x="403570" y="10505314"/>
            <a:ext cx="12465899" cy="725766"/>
          </a:xfrm>
          <a:prstGeom prst="rect">
            <a:avLst/>
          </a:prstGeom>
          <a:solidFill>
            <a:schemeClr val="accent3"/>
          </a:solidFill>
          <a:ln w="34925" cmpd="sng">
            <a:solidFill>
              <a:schemeClr val="accent3"/>
            </a:solidFill>
          </a:ln>
        </p:spPr>
        <p:txBody>
          <a:bodyPr wrap="square" lIns="100837" tIns="50418" rIns="100837" bIns="50418" rtlCol="0">
            <a:spAutoFit/>
          </a:bodyPr>
          <a:lstStyle/>
          <a:p>
            <a:r>
              <a:rPr lang="en-US" sz="4000" dirty="0" smtClean="0">
                <a:latin typeface="Abadi MT Condensed Extra Bold" charset="0"/>
                <a:ea typeface="Abadi MT Condensed Extra Bold" charset="0"/>
                <a:cs typeface="Abadi MT Condensed Extra Bold" charset="0"/>
              </a:rPr>
              <a:t>Autism Speaks</a:t>
            </a:r>
            <a:endParaRPr lang="en-US" sz="4000" dirty="0">
              <a:latin typeface="Abadi MT Condensed Extra Bold" charset="0"/>
              <a:ea typeface="Abadi MT Condensed Extra Bold" charset="0"/>
              <a:cs typeface="Abadi MT Condensed Extra Bold" charset="0"/>
            </a:endParaRPr>
          </a:p>
        </p:txBody>
      </p:sp>
      <p:sp>
        <p:nvSpPr>
          <p:cNvPr id="35" name="TextBox 34"/>
          <p:cNvSpPr txBox="1"/>
          <p:nvPr/>
        </p:nvSpPr>
        <p:spPr>
          <a:xfrm>
            <a:off x="7143750" y="8803237"/>
            <a:ext cx="5467350" cy="1938992"/>
          </a:xfrm>
          <a:prstGeom prst="rect">
            <a:avLst/>
          </a:prstGeom>
          <a:noFill/>
        </p:spPr>
        <p:txBody>
          <a:bodyPr wrap="square" rtlCol="0">
            <a:spAutoFit/>
          </a:bodyPr>
          <a:lstStyle/>
          <a:p>
            <a:pPr marL="571500" indent="-571500">
              <a:buFont typeface="Wingdings" charset="2"/>
              <a:buChar char="§"/>
            </a:pPr>
            <a:r>
              <a:rPr lang="en-US" sz="2400" dirty="0">
                <a:latin typeface="Baskerville" charset="0"/>
                <a:ea typeface="Baskerville" charset="0"/>
                <a:cs typeface="Baskerville" charset="0"/>
              </a:rPr>
              <a:t>repetitive behaviors </a:t>
            </a:r>
          </a:p>
          <a:p>
            <a:pPr marL="571500" indent="-571500">
              <a:buFont typeface="Wingdings" charset="2"/>
              <a:buChar char="§"/>
            </a:pPr>
            <a:r>
              <a:rPr lang="en-US" sz="2400" dirty="0">
                <a:latin typeface="Baskerville" charset="0"/>
                <a:ea typeface="Baskerville" charset="0"/>
                <a:cs typeface="Baskerville" charset="0"/>
              </a:rPr>
              <a:t>misunderstanding of social concepts</a:t>
            </a:r>
          </a:p>
          <a:p>
            <a:pPr marL="571500" indent="-571500">
              <a:buFont typeface="Wingdings" charset="2"/>
              <a:buChar char="§"/>
            </a:pPr>
            <a:r>
              <a:rPr lang="en-US" sz="2400" dirty="0">
                <a:latin typeface="Baskerville" charset="0"/>
                <a:ea typeface="Baskerville" charset="0"/>
                <a:cs typeface="Baskerville" charset="0"/>
              </a:rPr>
              <a:t>sensitivity to certain </a:t>
            </a:r>
            <a:r>
              <a:rPr lang="en-US" sz="2400" dirty="0" smtClean="0">
                <a:latin typeface="Baskerville" charset="0"/>
                <a:ea typeface="Baskerville" charset="0"/>
                <a:cs typeface="Baskerville" charset="0"/>
              </a:rPr>
              <a:t>stimuli</a:t>
            </a:r>
          </a:p>
          <a:p>
            <a:pPr marL="571500" indent="-571500">
              <a:buFont typeface="Wingdings" charset="2"/>
              <a:buChar char="§"/>
            </a:pPr>
            <a:r>
              <a:rPr lang="en-US" sz="2400" dirty="0">
                <a:latin typeface="Baskerville" charset="0"/>
                <a:ea typeface="Baskerville" charset="0"/>
                <a:cs typeface="Baskerville" charset="0"/>
              </a:rPr>
              <a:t>repetition of words</a:t>
            </a:r>
          </a:p>
          <a:p>
            <a:pPr marL="571500" indent="-571500">
              <a:buFont typeface="Wingdings" charset="2"/>
              <a:buChar char="§"/>
            </a:pPr>
            <a:endParaRPr lang="en-US" sz="2400" dirty="0">
              <a:latin typeface="Baskerville" charset="0"/>
              <a:ea typeface="Baskerville" charset="0"/>
              <a:cs typeface="Baskerville" charset="0"/>
            </a:endParaRPr>
          </a:p>
        </p:txBody>
      </p:sp>
      <p:sp>
        <p:nvSpPr>
          <p:cNvPr id="11" name="Rectangle 10"/>
          <p:cNvSpPr/>
          <p:nvPr/>
        </p:nvSpPr>
        <p:spPr>
          <a:xfrm>
            <a:off x="21983469" y="14111291"/>
            <a:ext cx="12256827" cy="710413"/>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a:solidFill>
                  <a:schemeClr val="tx1"/>
                </a:solidFill>
                <a:latin typeface="Abadi MT Condensed Extra Bold" charset="0"/>
                <a:ea typeface="Abadi MT Condensed Extra Bold" charset="0"/>
                <a:cs typeface="Abadi MT Condensed Extra Bold" charset="0"/>
              </a:rPr>
              <a:t>References</a:t>
            </a:r>
          </a:p>
        </p:txBody>
      </p:sp>
      <p:sp>
        <p:nvSpPr>
          <p:cNvPr id="28" name="Rectangle 27"/>
          <p:cNvSpPr/>
          <p:nvPr/>
        </p:nvSpPr>
        <p:spPr>
          <a:xfrm>
            <a:off x="13207543" y="2647130"/>
            <a:ext cx="8480145" cy="916643"/>
          </a:xfrm>
          <a:prstGeom prst="rect">
            <a:avLst/>
          </a:prstGeom>
          <a:solidFill>
            <a:srgbClr val="E0E9ED"/>
          </a:solidFill>
          <a:ln>
            <a:solidFill>
              <a:srgbClr val="E0E9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dirty="0" smtClean="0">
                <a:solidFill>
                  <a:schemeClr val="tx1"/>
                </a:solidFill>
                <a:latin typeface="Baskerville" charset="0"/>
                <a:ea typeface="Baskerville" charset="0"/>
                <a:cs typeface="Baskerville" charset="0"/>
              </a:rPr>
              <a:t>Share our similarities. Celebrate our differences. </a:t>
            </a:r>
          </a:p>
          <a:p>
            <a:r>
              <a:rPr lang="en-US" sz="2800" dirty="0">
                <a:solidFill>
                  <a:schemeClr val="tx1"/>
                </a:solidFill>
                <a:latin typeface="Baskerville" charset="0"/>
                <a:ea typeface="Baskerville" charset="0"/>
                <a:cs typeface="Baskerville" charset="0"/>
              </a:rPr>
              <a:t>	</a:t>
            </a:r>
            <a:r>
              <a:rPr lang="en-US" sz="2800" dirty="0" smtClean="0">
                <a:solidFill>
                  <a:schemeClr val="tx1"/>
                </a:solidFill>
                <a:latin typeface="Baskerville" charset="0"/>
                <a:ea typeface="Baskerville" charset="0"/>
                <a:cs typeface="Baskerville" charset="0"/>
              </a:rPr>
              <a:t>	- M. Scott Peck </a:t>
            </a:r>
            <a:endParaRPr lang="en-US" sz="2800" dirty="0">
              <a:solidFill>
                <a:schemeClr val="tx1"/>
              </a:solidFill>
              <a:latin typeface="Baskerville" charset="0"/>
              <a:ea typeface="Baskerville" charset="0"/>
              <a:cs typeface="Baskerville" charset="0"/>
            </a:endParaRPr>
          </a:p>
        </p:txBody>
      </p:sp>
    </p:spTree>
    <p:extLst>
      <p:ext uri="{BB962C8B-B14F-4D97-AF65-F5344CB8AC3E}">
        <p14:creationId xmlns:p14="http://schemas.microsoft.com/office/powerpoint/2010/main" val="1887666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31804</TotalTime>
  <Words>1074</Words>
  <Application>Microsoft Macintosh PowerPoint</Application>
  <PresentationFormat>Custom</PresentationFormat>
  <Paragraphs>44</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Abadi MT Condensed Extra Bold</vt:lpstr>
      <vt:lpstr>Baskerville</vt:lpstr>
      <vt:lpstr>Calibri</vt:lpstr>
      <vt:lpstr>Calibri Light</vt:lpstr>
      <vt:lpstr>Times New Roman</vt:lpstr>
      <vt:lpstr>Wingdings</vt:lpstr>
      <vt:lpstr>Arial</vt:lpstr>
      <vt:lpstr>Office Theme</vt:lpstr>
      <vt:lpstr>PowerPoint Presentation</vt:lpstr>
    </vt:vector>
  </TitlesOfParts>
  <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dc:creator>
  <cp:lastModifiedBy>Hannah Drewek</cp:lastModifiedBy>
  <cp:revision>312</cp:revision>
  <cp:lastPrinted>2018-10-01T23:30:45Z</cp:lastPrinted>
  <dcterms:created xsi:type="dcterms:W3CDTF">2015-04-09T17:30:56Z</dcterms:created>
  <dcterms:modified xsi:type="dcterms:W3CDTF">2018-10-18T16:37:34Z</dcterms:modified>
</cp:coreProperties>
</file>